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_rels/notesSlide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media/image57.png" ContentType="image/png"/>
  <Override PartName="/ppt/media/image1.png" ContentType="image/png"/>
  <Override PartName="/ppt/media/image38.png" ContentType="image/png"/>
  <Override PartName="/ppt/media/image110.png" ContentType="image/png"/>
  <Override PartName="/ppt/media/image2.jpeg" ContentType="image/jpeg"/>
  <Override PartName="/ppt/media/image8.png" ContentType="image/png"/>
  <Override PartName="/ppt/media/image74.png" ContentType="image/png"/>
  <Override PartName="/ppt/media/image3.png" ContentType="image/png"/>
  <Override PartName="/ppt/media/image59.png" ContentType="image/png"/>
  <Override PartName="/ppt/media/image70.png" ContentType="image/png"/>
  <Override PartName="/ppt/media/image4.png" ContentType="image/png"/>
  <Override PartName="/ppt/media/image71.png" ContentType="image/png"/>
  <Override PartName="/ppt/media/image5.png" ContentType="image/png"/>
  <Override PartName="/ppt/media/image72.png" ContentType="image/png"/>
  <Override PartName="/ppt/media/image6.png" ContentType="image/png"/>
  <Override PartName="/ppt/media/image73.png" ContentType="image/png"/>
  <Override PartName="/ppt/media/image7.png" ContentType="image/png"/>
  <Override PartName="/ppt/media/image75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96.png" ContentType="image/png"/>
  <Override PartName="/ppt/media/image14.jpeg" ContentType="image/jpeg"/>
  <Override PartName="/ppt/media/image101.png" ContentType="image/png"/>
  <Override PartName="/ppt/media/image29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100.png" ContentType="image/png"/>
  <Override PartName="/ppt/media/image28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111.png" ContentType="image/png"/>
  <Override PartName="/ppt/media/image39.png" ContentType="image/png"/>
  <Override PartName="/ppt/media/image40.png" ContentType="image/png"/>
  <Override PartName="/ppt/media/image41.png" ContentType="image/png"/>
  <Override PartName="/ppt/media/image42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7.png" ContentType="image/png"/>
  <Override PartName="/ppt/media/image120.png" ContentType="image/png"/>
  <Override PartName="/ppt/media/image48.png" ContentType="image/png"/>
  <Override PartName="/ppt/media/image121.png" ContentType="image/png"/>
  <Override PartName="/ppt/media/image49.png" ContentType="image/png"/>
  <Override PartName="/ppt/media/image50.png" ContentType="image/png"/>
  <Override PartName="/ppt/media/image51.png" ContentType="image/png"/>
  <Override PartName="/ppt/media/image52.png" ContentType="image/png"/>
  <Override PartName="/ppt/media/image53.png" ContentType="image/png"/>
  <Override PartName="/ppt/media/image54.png" ContentType="image/png"/>
  <Override PartName="/ppt/media/image55.png" ContentType="image/png"/>
  <Override PartName="/ppt/media/image56.png" ContentType="image/png"/>
  <Override PartName="/ppt/media/image58.png" ContentType="image/png"/>
  <Override PartName="/ppt/media/image60.png" ContentType="image/png"/>
  <Override PartName="/ppt/media/image61.png" ContentType="image/png"/>
  <Override PartName="/ppt/media/image62.png" ContentType="image/png"/>
  <Override PartName="/ppt/media/image63.png" ContentType="image/png"/>
  <Override PartName="/ppt/media/image64.png" ContentType="image/png"/>
  <Override PartName="/ppt/media/image65.png" ContentType="image/png"/>
  <Override PartName="/ppt/media/image66.png" ContentType="image/png"/>
  <Override PartName="/ppt/media/image67.png" ContentType="image/png"/>
  <Override PartName="/ppt/media/image68.png" ContentType="image/png"/>
  <Override PartName="/ppt/media/image69.png" ContentType="image/png"/>
  <Override PartName="/ppt/media/image76.png" ContentType="image/png"/>
  <Override PartName="/ppt/media/image77.png" ContentType="image/png"/>
  <Override PartName="/ppt/media/image78.png" ContentType="image/png"/>
  <Override PartName="/ppt/media/image79.png" ContentType="image/png"/>
  <Override PartName="/ppt/media/image80.png" ContentType="image/png"/>
  <Override PartName="/ppt/media/image81.png" ContentType="image/png"/>
  <Override PartName="/ppt/media/image82.png" ContentType="image/png"/>
  <Override PartName="/ppt/media/image83.png" ContentType="image/png"/>
  <Override PartName="/ppt/media/image84.png" ContentType="image/png"/>
  <Override PartName="/ppt/media/image85.png" ContentType="image/png"/>
  <Override PartName="/ppt/media/image86.png" ContentType="image/png"/>
  <Override PartName="/ppt/media/image87.png" ContentType="image/png"/>
  <Override PartName="/ppt/media/image88.png" ContentType="image/png"/>
  <Override PartName="/ppt/media/image89.png" ContentType="image/png"/>
  <Override PartName="/ppt/media/image90.png" ContentType="image/png"/>
  <Override PartName="/ppt/media/image91.png" ContentType="image/png"/>
  <Override PartName="/ppt/media/image92.png" ContentType="image/png"/>
  <Override PartName="/ppt/media/image93.png" ContentType="image/png"/>
  <Override PartName="/ppt/media/image94.png" ContentType="image/png"/>
  <Override PartName="/ppt/media/image95.png" ContentType="image/png"/>
  <Override PartName="/ppt/media/image97.png" ContentType="image/png"/>
  <Override PartName="/ppt/media/image98.png" ContentType="image/png"/>
  <Override PartName="/ppt/media/image99.png" ContentType="image/png"/>
  <Override PartName="/ppt/media/image102.png" ContentType="image/png"/>
  <Override PartName="/ppt/media/image103.png" ContentType="image/png"/>
  <Override PartName="/ppt/media/image104.png" ContentType="image/png"/>
  <Override PartName="/ppt/media/image105.png" ContentType="image/png"/>
  <Override PartName="/ppt/media/image106.png" ContentType="image/png"/>
  <Override PartName="/ppt/media/image107.png" ContentType="image/png"/>
  <Override PartName="/ppt/media/image108.png" ContentType="image/png"/>
  <Override PartName="/ppt/media/image109.png" ContentType="image/png"/>
  <Override PartName="/ppt/media/image112.png" ContentType="image/png"/>
  <Override PartName="/ppt/media/image113.png" ContentType="image/png"/>
  <Override PartName="/ppt/media/image114.png" ContentType="image/png"/>
  <Override PartName="/ppt/media/image115.png" ContentType="image/png"/>
  <Override PartName="/ppt/media/image116.png" ContentType="image/png"/>
  <Override PartName="/ppt/media/image117.png" ContentType="image/png"/>
  <Override PartName="/ppt/media/image118.png" ContentType="image/png"/>
  <Override PartName="/ppt/media/image119.png" ContentType="image/png"/>
  <Override PartName="/ppt/media/image122.png" ContentType="image/png"/>
  <Override PartName="/ppt/media/image123.png" ContentType="image/png"/>
  <Override PartName="/ppt/media/image124.png" ContentType="image/png"/>
  <Override PartName="/ppt/media/image125.png" ContentType="image/png"/>
  <Override PartName="/ppt/media/image126.png" ContentType="image/png"/>
  <Override PartName="/ppt/media/image127.png" ContentType="image/png"/>
  <Override PartName="/ppt/media/image128.png" ContentType="image/png"/>
  <Override PartName="/ppt/media/image129.png" ContentType="image/pn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18288000" cy="10287000"/>
  <p:notesSz cx="6797675" cy="9926637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Cliquez pour déplacer la diapo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fr-FR" sz="2000" spc="-1" strike="noStrike">
                <a:latin typeface="Arial"/>
              </a:rPr>
              <a:t>Cliquez pour modifier le format des notes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fr-FR" sz="1400" spc="-1" strike="noStrike">
                <a:latin typeface="Times New Roman"/>
              </a:rPr>
              <a:t>&lt;en-tête&gt;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fr-FR" sz="1400" spc="-1" strike="noStrike">
                <a:latin typeface="Times New Roman"/>
              </a:rPr>
              <a:t>&lt;date/heure&gt;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fr-FR" sz="1400" spc="-1" strike="noStrike">
                <a:latin typeface="Times New Roman"/>
              </a:rPr>
              <a:t>&lt;pied de page&gt;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8C6B0D34-8F83-4FE7-A89A-45E43C2F2086}" type="slidenum">
              <a:rPr b="0" lang="fr-FR" sz="1400" spc="-1" strike="noStrike">
                <a:latin typeface="Times New Roman"/>
              </a:rPr>
              <a:t>&lt;numéro&gt;</a:t>
            </a:fld>
            <a:endParaRPr b="0" lang="fr-FR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Espace réservé du numéro de diapositive 9"/>
          <p:cNvSpPr/>
          <p:nvPr/>
        </p:nvSpPr>
        <p:spPr>
          <a:xfrm>
            <a:off x="4022640" y="9718200"/>
            <a:ext cx="3074760" cy="50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7560" rIns="97560" tIns="50760" bIns="5076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CAF5B7B0-8FD8-4A64-93B6-10954F35F87B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&lt;numéro&gt;</a:t>
            </a:fld>
            <a:endParaRPr b="0" lang="fr-FR" sz="1800" spc="-1" strike="noStrike">
              <a:latin typeface="Arial"/>
            </a:endParaRPr>
          </a:p>
        </p:txBody>
      </p:sp>
      <p:sp>
        <p:nvSpPr>
          <p:cNvPr id="374" name="Espace réservé du numéro de diapositive 9"/>
          <p:cNvSpPr/>
          <p:nvPr/>
        </p:nvSpPr>
        <p:spPr>
          <a:xfrm>
            <a:off x="4022640" y="9718200"/>
            <a:ext cx="3074760" cy="50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7560" rIns="97560" tIns="50760" bIns="50760" anchor="b">
            <a:noAutofit/>
          </a:bodyPr>
          <a:p>
            <a:pPr algn="r">
              <a:lnSpc>
                <a:spcPct val="100000"/>
              </a:lnSpc>
              <a:tabLst>
                <a:tab algn="l" pos="0"/>
              </a:tabLst>
            </a:pPr>
            <a:fld id="{1E527963-220B-4F5C-B35F-AC5EBBF5465A}" type="slidenum">
              <a:rPr b="0" lang="en-US" sz="1800" spc="-1" strike="noStrike">
                <a:solidFill>
                  <a:srgbClr val="000000"/>
                </a:solidFill>
                <a:latin typeface="+mn-lt"/>
                <a:ea typeface="+mn-ea"/>
              </a:rPr>
              <a:t>&lt;numéro&gt;</a:t>
            </a:fld>
            <a:endParaRPr b="0" lang="fr-FR" sz="1800" spc="-1" strike="noStrike">
              <a:latin typeface="Arial"/>
            </a:endParaRPr>
          </a:p>
        </p:txBody>
      </p:sp>
      <p:sp>
        <p:nvSpPr>
          <p:cNvPr id="375" name="PlaceHolder 1"/>
          <p:cNvSpPr>
            <a:spLocks noGrp="1"/>
          </p:cNvSpPr>
          <p:nvPr>
            <p:ph type="sldImg"/>
          </p:nvPr>
        </p:nvSpPr>
        <p:spPr>
          <a:xfrm>
            <a:off x="142920" y="766800"/>
            <a:ext cx="6813360" cy="3833280"/>
          </a:xfrm>
          <a:prstGeom prst="rect">
            <a:avLst/>
          </a:prstGeom>
        </p:spPr>
      </p:sp>
      <p:sp>
        <p:nvSpPr>
          <p:cNvPr id="376" name="PlaceHolder 2"/>
          <p:cNvSpPr>
            <a:spLocks noGrp="1"/>
          </p:cNvSpPr>
          <p:nvPr>
            <p:ph type="body"/>
          </p:nvPr>
        </p:nvSpPr>
        <p:spPr>
          <a:xfrm>
            <a:off x="679320" y="4776840"/>
            <a:ext cx="5438520" cy="3908160"/>
          </a:xfrm>
          <a:prstGeom prst="rect">
            <a:avLst/>
          </a:prstGeom>
        </p:spPr>
        <p:txBody>
          <a:bodyPr>
            <a:noAutofit/>
          </a:bodyPr>
          <a:p>
            <a:endParaRPr b="0" lang="fr-FR" sz="2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47928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12044160" y="240696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91440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body"/>
          </p:nvPr>
        </p:nvSpPr>
        <p:spPr>
          <a:xfrm>
            <a:off x="647928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 type="body"/>
          </p:nvPr>
        </p:nvSpPr>
        <p:spPr>
          <a:xfrm>
            <a:off x="12044160" y="5523120"/>
            <a:ext cx="529956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914400" y="410400"/>
            <a:ext cx="16458840" cy="7962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9348120" y="552312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91440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9348120" y="2406960"/>
            <a:ext cx="803160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914400" y="5523120"/>
            <a:ext cx="16458840" cy="2845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259DC659-8AA9-4B12-9839-95EF575872F0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15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7400" cy="1716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Cliquez pour éditer le format du texte-titre</a:t>
            </a:r>
            <a:endParaRPr b="0" lang="en-US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914400" y="2406600"/>
            <a:ext cx="16457400" cy="5965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6AA8AD6D-D36A-4332-BF3F-56F0F5D1550A}" type="datetime">
              <a:rPr b="0" lang="en-US" sz="1200" spc="-1" strike="noStrike">
                <a:solidFill>
                  <a:srgbClr val="8b8b8b"/>
                </a:solidFill>
                <a:latin typeface="Calibri"/>
              </a:rPr>
              <a:t>9/19/24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72245208-6CDC-4E6D-ACB9-FB61D5DF6340}" type="slidenum">
              <a:rPr b="0" lang="en-US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title"/>
          </p:nvPr>
        </p:nvSpPr>
        <p:spPr>
          <a:xfrm>
            <a:off x="914400" y="410400"/>
            <a:ext cx="16458840" cy="17175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Cliquez pour éditer le format du texte-titre</a:t>
            </a: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914400" y="2406960"/>
            <a:ext cx="16458840" cy="5965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en-US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en-US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en-US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jpeg"/><Relationship Id="rId3" Type="http://schemas.openxmlformats.org/officeDocument/2006/relationships/slideLayout" Target="../slideLayouts/slideLayout1.xml"/><Relationship Id="rId4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87.png"/><Relationship Id="rId2" Type="http://schemas.openxmlformats.org/officeDocument/2006/relationships/image" Target="../media/image88.png"/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92.png"/><Relationship Id="rId7" Type="http://schemas.openxmlformats.org/officeDocument/2006/relationships/image" Target="../media/image93.png"/><Relationship Id="rId8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4.png"/><Relationship Id="rId2" Type="http://schemas.openxmlformats.org/officeDocument/2006/relationships/image" Target="../media/image95.png"/><Relationship Id="rId3" Type="http://schemas.openxmlformats.org/officeDocument/2006/relationships/image" Target="../media/image96.png"/><Relationship Id="rId4" Type="http://schemas.openxmlformats.org/officeDocument/2006/relationships/image" Target="../media/image97.png"/><Relationship Id="rId5" Type="http://schemas.openxmlformats.org/officeDocument/2006/relationships/image" Target="../media/image98.png"/><Relationship Id="rId6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99.png"/><Relationship Id="rId2" Type="http://schemas.openxmlformats.org/officeDocument/2006/relationships/image" Target="../media/image100.png"/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04.png"/><Relationship Id="rId2" Type="http://schemas.openxmlformats.org/officeDocument/2006/relationships/image" Target="../media/image105.png"/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08.png"/><Relationship Id="rId6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09.png"/><Relationship Id="rId2" Type="http://schemas.openxmlformats.org/officeDocument/2006/relationships/image" Target="../media/image110.png"/><Relationship Id="rId3" Type="http://schemas.openxmlformats.org/officeDocument/2006/relationships/image" Target="../media/image111.png"/><Relationship Id="rId4" Type="http://schemas.openxmlformats.org/officeDocument/2006/relationships/image" Target="../media/image112.png"/><Relationship Id="rId5" Type="http://schemas.openxmlformats.org/officeDocument/2006/relationships/image" Target="../media/image113.png"/><Relationship Id="rId6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14.png"/><Relationship Id="rId2" Type="http://schemas.openxmlformats.org/officeDocument/2006/relationships/image" Target="../media/image115.png"/><Relationship Id="rId3" Type="http://schemas.openxmlformats.org/officeDocument/2006/relationships/image" Target="../media/image116.png"/><Relationship Id="rId4" Type="http://schemas.openxmlformats.org/officeDocument/2006/relationships/image" Target="../media/image117.png"/><Relationship Id="rId5" Type="http://schemas.openxmlformats.org/officeDocument/2006/relationships/image" Target="../media/image118.png"/><Relationship Id="rId6" Type="http://schemas.openxmlformats.org/officeDocument/2006/relationships/image" Target="../media/image119.png"/><Relationship Id="rId7" Type="http://schemas.openxmlformats.org/officeDocument/2006/relationships/image" Target="../media/image120.png"/><Relationship Id="rId8" Type="http://schemas.openxmlformats.org/officeDocument/2006/relationships/image" Target="../media/image121.png"/><Relationship Id="rId9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22.png"/><Relationship Id="rId2" Type="http://schemas.openxmlformats.org/officeDocument/2006/relationships/image" Target="../media/image123.png"/><Relationship Id="rId3" Type="http://schemas.openxmlformats.org/officeDocument/2006/relationships/image" Target="../media/image124.png"/><Relationship Id="rId4" Type="http://schemas.openxmlformats.org/officeDocument/2006/relationships/image" Target="../media/image125.png"/><Relationship Id="rId5" Type="http://schemas.openxmlformats.org/officeDocument/2006/relationships/image" Target="../media/image126.png"/><Relationship Id="rId6" Type="http://schemas.openxmlformats.org/officeDocument/2006/relationships/image" Target="../media/image127.png"/><Relationship Id="rId7" Type="http://schemas.openxmlformats.org/officeDocument/2006/relationships/image" Target="../media/image128.png"/><Relationship Id="rId8" Type="http://schemas.openxmlformats.org/officeDocument/2006/relationships/image" Target="../media/image129.png"/><Relationship Id="rId9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1" Type="http://schemas.openxmlformats.org/officeDocument/2006/relationships/image" Target="../media/image13.png"/><Relationship Id="rId12" Type="http://schemas.openxmlformats.org/officeDocument/2006/relationships/image" Target="../media/image14.jpeg"/><Relationship Id="rId1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9" Type="http://schemas.openxmlformats.org/officeDocument/2006/relationships/image" Target="../media/image36.png"/><Relationship Id="rId10" Type="http://schemas.openxmlformats.org/officeDocument/2006/relationships/image" Target="../media/image37.png"/><Relationship Id="rId11" Type="http://schemas.openxmlformats.org/officeDocument/2006/relationships/image" Target="../media/image38.png"/><Relationship Id="rId12" Type="http://schemas.openxmlformats.org/officeDocument/2006/relationships/image" Target="../media/image39.png"/><Relationship Id="rId13" Type="http://schemas.openxmlformats.org/officeDocument/2006/relationships/image" Target="../media/image40.png"/><Relationship Id="rId14" Type="http://schemas.openxmlformats.org/officeDocument/2006/relationships/image" Target="../media/image41.png"/><Relationship Id="rId15" Type="http://schemas.openxmlformats.org/officeDocument/2006/relationships/image" Target="../media/image42.png"/><Relationship Id="rId16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9" Type="http://schemas.openxmlformats.org/officeDocument/2006/relationships/image" Target="../media/image51.png"/><Relationship Id="rId10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2.png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image" Target="../media/image58.png"/><Relationship Id="rId8" Type="http://schemas.openxmlformats.org/officeDocument/2006/relationships/image" Target="../media/image59.png"/><Relationship Id="rId9" Type="http://schemas.openxmlformats.org/officeDocument/2006/relationships/image" Target="../media/image60.png"/><Relationship Id="rId10" Type="http://schemas.openxmlformats.org/officeDocument/2006/relationships/image" Target="../media/image61.png"/><Relationship Id="rId11" Type="http://schemas.openxmlformats.org/officeDocument/2006/relationships/image" Target="../media/image62.png"/><Relationship Id="rId12" Type="http://schemas.openxmlformats.org/officeDocument/2006/relationships/image" Target="../media/image63.png"/><Relationship Id="rId13" Type="http://schemas.openxmlformats.org/officeDocument/2006/relationships/image" Target="../media/image64.png"/><Relationship Id="rId14" Type="http://schemas.openxmlformats.org/officeDocument/2006/relationships/image" Target="../media/image65.png"/><Relationship Id="rId15" Type="http://schemas.openxmlformats.org/officeDocument/2006/relationships/image" Target="../media/image66.png"/><Relationship Id="rId16" Type="http://schemas.openxmlformats.org/officeDocument/2006/relationships/image" Target="../media/image67.png"/><Relationship Id="rId17" Type="http://schemas.openxmlformats.org/officeDocument/2006/relationships/image" Target="../media/image68.png"/><Relationship Id="rId18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9.png"/><Relationship Id="rId2" Type="http://schemas.openxmlformats.org/officeDocument/2006/relationships/image" Target="../media/image70.png"/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7" Type="http://schemas.openxmlformats.org/officeDocument/2006/relationships/image" Target="../media/image75.png"/><Relationship Id="rId8" Type="http://schemas.openxmlformats.org/officeDocument/2006/relationships/image" Target="../media/image76.png"/><Relationship Id="rId9" Type="http://schemas.openxmlformats.org/officeDocument/2006/relationships/image" Target="../media/image77.png"/><Relationship Id="rId10" Type="http://schemas.openxmlformats.org/officeDocument/2006/relationships/image" Target="../media/image78.png"/><Relationship Id="rId1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79.png"/><Relationship Id="rId2" Type="http://schemas.openxmlformats.org/officeDocument/2006/relationships/image" Target="../media/image80.png"/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6" Type="http://schemas.openxmlformats.org/officeDocument/2006/relationships/image" Target="../media/image84.png"/><Relationship Id="rId7" Type="http://schemas.openxmlformats.org/officeDocument/2006/relationships/image" Target="../media/image85.png"/><Relationship Id="rId8" Type="http://schemas.openxmlformats.org/officeDocument/2006/relationships/image" Target="../media/image86.png"/><Relationship Id="rId9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Image 1" descr="LOGO.png"/>
          <p:cNvPicPr/>
          <p:nvPr/>
        </p:nvPicPr>
        <p:blipFill>
          <a:blip r:embed="rId1"/>
          <a:srcRect l="0" t="0" r="72356" b="73681"/>
          <a:stretch/>
        </p:blipFill>
        <p:spPr>
          <a:xfrm>
            <a:off x="2284560" y="1071360"/>
            <a:ext cx="4110120" cy="2143080"/>
          </a:xfrm>
          <a:prstGeom prst="rect">
            <a:avLst/>
          </a:prstGeom>
          <a:ln w="0">
            <a:noFill/>
          </a:ln>
        </p:spPr>
      </p:pic>
      <p:pic>
        <p:nvPicPr>
          <p:cNvPr id="87" name="Picture 2" descr="C:\Users\pr\Downloads\gard orange.jpg"/>
          <p:cNvPicPr/>
          <p:nvPr/>
        </p:nvPicPr>
        <p:blipFill>
          <a:blip r:embed="rId2"/>
          <a:stretch/>
        </p:blipFill>
        <p:spPr>
          <a:xfrm>
            <a:off x="13217040" y="964440"/>
            <a:ext cx="2700360" cy="2702160"/>
          </a:xfrm>
          <a:prstGeom prst="rect">
            <a:avLst/>
          </a:prstGeom>
          <a:ln w="0">
            <a:noFill/>
          </a:ln>
        </p:spPr>
      </p:pic>
      <p:sp>
        <p:nvSpPr>
          <p:cNvPr id="88" name="Titre 3"/>
          <p:cNvSpPr txBox="1"/>
          <p:nvPr/>
        </p:nvSpPr>
        <p:spPr>
          <a:xfrm>
            <a:off x="2820240" y="4071600"/>
            <a:ext cx="12631680" cy="2042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>
            <a:noAutofit/>
          </a:bodyPr>
          <a:p>
            <a:pPr marL="343080" indent="-342720">
              <a:lnSpc>
                <a:spcPct val="100000"/>
              </a:lnSpc>
              <a:spcBef>
                <a:spcPts val="11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  <a:tab algn="l" pos="673200"/>
                <a:tab algn="l" pos="1347120"/>
                <a:tab algn="l" pos="2021040"/>
                <a:tab algn="l" pos="2694960"/>
                <a:tab algn="l" pos="3369240"/>
                <a:tab algn="l" pos="4043160"/>
                <a:tab algn="l" pos="4717080"/>
                <a:tab algn="l" pos="5390640"/>
                <a:tab algn="l" pos="6064560"/>
                <a:tab algn="l" pos="6738480"/>
                <a:tab algn="l" pos="7412400"/>
                <a:tab algn="l" pos="8086680"/>
                <a:tab algn="l" pos="8760600"/>
                <a:tab algn="l" pos="9434520"/>
                <a:tab algn="l" pos="10108440"/>
                <a:tab algn="l" pos="10782000"/>
                <a:tab algn="l" pos="11455920"/>
                <a:tab algn="l" pos="12129840"/>
                <a:tab algn="l" pos="12804120"/>
                <a:tab algn="l" pos="13478040"/>
              </a:tabLst>
            </a:pPr>
            <a:r>
              <a:rPr b="1" lang="fr-FR" sz="6000" spc="-1" strike="noStrike">
                <a:solidFill>
                  <a:srgbClr val="000000"/>
                </a:solidFill>
                <a:latin typeface="Arial"/>
                <a:ea typeface="MS PGothic"/>
              </a:rPr>
              <a:t>RENCONTRE AVEC PARENTS DES ÉLÈVES DE 3ÈMES</a:t>
            </a:r>
            <a:endParaRPr b="0" lang="en-US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Espace réservé du texte 4"/>
          <p:cNvSpPr txBox="1"/>
          <p:nvPr/>
        </p:nvSpPr>
        <p:spPr>
          <a:xfrm>
            <a:off x="6785640" y="749520"/>
            <a:ext cx="4930920" cy="642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p>
            <a:pPr marL="343080" indent="-342720">
              <a:lnSpc>
                <a:spcPct val="100000"/>
              </a:lnSpc>
              <a:spcBef>
                <a:spcPts val="2123"/>
              </a:spcBef>
              <a:tabLst>
                <a:tab algn="l" pos="0"/>
              </a:tabLst>
            </a:pPr>
            <a:r>
              <a:rPr b="0" lang="fr-FR" sz="3000" spc="-1" strike="noStrike">
                <a:solidFill>
                  <a:srgbClr val="000000"/>
                </a:solidFill>
                <a:latin typeface="Arial"/>
                <a:ea typeface="Microsoft YaHei"/>
              </a:rPr>
              <a:t>Jeudi 19 SEPTEMBRE</a:t>
            </a:r>
            <a:endParaRPr b="0" lang="en-US" sz="3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Espace réservé du texte 4"/>
          <p:cNvSpPr/>
          <p:nvPr/>
        </p:nvSpPr>
        <p:spPr>
          <a:xfrm>
            <a:off x="4106520" y="6536880"/>
            <a:ext cx="10610280" cy="1820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135000" rIns="135000" tIns="70200" bIns="70200" anchor="b" anchorCtr="1">
            <a:noAutofit/>
          </a:bodyPr>
          <a:p>
            <a:pPr algn="ctr">
              <a:lnSpc>
                <a:spcPct val="100000"/>
              </a:lnSpc>
              <a:spcBef>
                <a:spcPts val="1199"/>
              </a:spcBef>
              <a:tabLst>
                <a:tab algn="l" pos="0"/>
                <a:tab algn="l" pos="673200"/>
                <a:tab algn="l" pos="1347120"/>
                <a:tab algn="l" pos="2021040"/>
                <a:tab algn="l" pos="2694960"/>
                <a:tab algn="l" pos="3369240"/>
                <a:tab algn="l" pos="4043160"/>
                <a:tab algn="l" pos="4717080"/>
                <a:tab algn="l" pos="5390640"/>
                <a:tab algn="l" pos="6064560"/>
                <a:tab algn="l" pos="6738480"/>
                <a:tab algn="l" pos="7412400"/>
                <a:tab algn="l" pos="8086680"/>
                <a:tab algn="l" pos="8760600"/>
                <a:tab algn="l" pos="9434520"/>
                <a:tab algn="l" pos="10108440"/>
                <a:tab algn="l" pos="10782000"/>
                <a:tab algn="l" pos="11455920"/>
                <a:tab algn="l" pos="12129840"/>
                <a:tab algn="l" pos="12804120"/>
                <a:tab algn="l" pos="13478040"/>
              </a:tabLst>
            </a:pPr>
            <a:r>
              <a:rPr b="0" lang="fr-FR" sz="4200" spc="-1" strike="noStrike">
                <a:solidFill>
                  <a:srgbClr val="000000"/>
                </a:solidFill>
                <a:latin typeface="Cooper Black"/>
                <a:ea typeface="MS PGothic"/>
              </a:rPr>
              <a:t>M. Meunier PsyEN</a:t>
            </a:r>
            <a:endParaRPr b="0" lang="fr-FR" sz="4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99"/>
              </a:spcBef>
              <a:tabLst>
                <a:tab algn="l" pos="0"/>
                <a:tab algn="l" pos="673200"/>
                <a:tab algn="l" pos="1347120"/>
                <a:tab algn="l" pos="2021040"/>
                <a:tab algn="l" pos="2694960"/>
                <a:tab algn="l" pos="3369240"/>
                <a:tab algn="l" pos="4043160"/>
                <a:tab algn="l" pos="4717080"/>
                <a:tab algn="l" pos="5390640"/>
                <a:tab algn="l" pos="6064560"/>
                <a:tab algn="l" pos="6738480"/>
                <a:tab algn="l" pos="7412400"/>
                <a:tab algn="l" pos="8086680"/>
                <a:tab algn="l" pos="8760600"/>
                <a:tab algn="l" pos="9434520"/>
                <a:tab algn="l" pos="10108440"/>
                <a:tab algn="l" pos="10782000"/>
                <a:tab algn="l" pos="11455920"/>
                <a:tab algn="l" pos="12129840"/>
                <a:tab algn="l" pos="12804120"/>
                <a:tab algn="l" pos="13478040"/>
              </a:tabLst>
            </a:pPr>
            <a:r>
              <a:rPr b="0" lang="fr-FR" sz="4200" spc="-1" strike="noStrike">
                <a:solidFill>
                  <a:srgbClr val="000000"/>
                </a:solidFill>
                <a:latin typeface="Cooper Black"/>
                <a:ea typeface="MS PGothic"/>
              </a:rPr>
              <a:t> </a:t>
            </a:r>
            <a:r>
              <a:rPr b="0" lang="fr-FR" sz="4200" spc="-1" strike="noStrike">
                <a:solidFill>
                  <a:srgbClr val="000000"/>
                </a:solidFill>
                <a:latin typeface="Cooper Black"/>
                <a:ea typeface="MS PGothic"/>
              </a:rPr>
              <a:t>Mme Ecuyer Principale Adjointe</a:t>
            </a:r>
            <a:endParaRPr b="0" lang="fr-FR" sz="4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TextBox 2"/>
          <p:cNvSpPr/>
          <p:nvPr/>
        </p:nvSpPr>
        <p:spPr>
          <a:xfrm>
            <a:off x="2478960" y="989640"/>
            <a:ext cx="13330080" cy="91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ts val="7200"/>
              </a:lnSpc>
            </a:pPr>
            <a:r>
              <a:rPr b="0" lang="en-US" sz="7200" spc="-290" strike="noStrike">
                <a:solidFill>
                  <a:srgbClr val="ffffff"/>
                </a:solidFill>
                <a:latin typeface="ไอติม"/>
                <a:ea typeface="ไอติม"/>
              </a:rPr>
              <a:t>L’enseignement privé:</a:t>
            </a:r>
            <a:endParaRPr b="0" lang="fr-FR" sz="7200" spc="-1" strike="noStrike">
              <a:latin typeface="Arial"/>
            </a:endParaRPr>
          </a:p>
        </p:txBody>
      </p:sp>
      <p:grpSp>
        <p:nvGrpSpPr>
          <p:cNvPr id="266" name="Group 3"/>
          <p:cNvGrpSpPr/>
          <p:nvPr/>
        </p:nvGrpSpPr>
        <p:grpSpPr>
          <a:xfrm>
            <a:off x="1444680" y="4356360"/>
            <a:ext cx="3799080" cy="2437920"/>
            <a:chOff x="1444680" y="4356360"/>
            <a:chExt cx="3799080" cy="2437920"/>
          </a:xfrm>
        </p:grpSpPr>
        <p:sp>
          <p:nvSpPr>
            <p:cNvPr id="267" name="TextBox 4"/>
            <p:cNvSpPr/>
            <p:nvPr/>
          </p:nvSpPr>
          <p:spPr>
            <a:xfrm>
              <a:off x="1444680" y="4356360"/>
              <a:ext cx="379908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Formations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68" name="TextBox 5"/>
            <p:cNvSpPr/>
            <p:nvPr/>
          </p:nvSpPr>
          <p:spPr>
            <a:xfrm>
              <a:off x="1444680" y="5017680"/>
              <a:ext cx="3799080" cy="1776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De nombreuses formations existent, générales, technologiques et professionnelles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269" name="Freeform 6"/>
          <p:cNvSpPr/>
          <p:nvPr/>
        </p:nvSpPr>
        <p:spPr>
          <a:xfrm>
            <a:off x="718200" y="436356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1"/>
                </a:lnTo>
                <a:lnTo>
                  <a:pt x="0" y="38600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0" name="Freeform 7"/>
          <p:cNvSpPr/>
          <p:nvPr/>
        </p:nvSpPr>
        <p:spPr>
          <a:xfrm rot="8244600">
            <a:off x="13645440" y="9556560"/>
            <a:ext cx="1517400" cy="1633320"/>
          </a:xfrm>
          <a:custGeom>
            <a:avLst/>
            <a:gdLst/>
            <a:ahLst/>
            <a:rect l="l" t="t" r="r" b="b"/>
            <a:pathLst>
              <a:path w="1517828" h="1633670">
                <a:moveTo>
                  <a:pt x="0" y="0"/>
                </a:moveTo>
                <a:lnTo>
                  <a:pt x="1517828" y="0"/>
                </a:lnTo>
                <a:lnTo>
                  <a:pt x="1517828" y="1633670"/>
                </a:lnTo>
                <a:lnTo>
                  <a:pt x="0" y="163367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1" name="Freeform 8"/>
          <p:cNvSpPr/>
          <p:nvPr/>
        </p:nvSpPr>
        <p:spPr>
          <a:xfrm>
            <a:off x="14646240" y="9970560"/>
            <a:ext cx="2612880" cy="569880"/>
          </a:xfrm>
          <a:custGeom>
            <a:avLst/>
            <a:gdLst/>
            <a:ahLst/>
            <a:rect l="l" t="t" r="r" b="b"/>
            <a:pathLst>
              <a:path w="2613228" h="570159">
                <a:moveTo>
                  <a:pt x="0" y="0"/>
                </a:moveTo>
                <a:lnTo>
                  <a:pt x="2613228" y="0"/>
                </a:lnTo>
                <a:lnTo>
                  <a:pt x="2613228" y="570159"/>
                </a:lnTo>
                <a:lnTo>
                  <a:pt x="0" y="57015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2" name="Freeform 9"/>
          <p:cNvSpPr/>
          <p:nvPr/>
        </p:nvSpPr>
        <p:spPr>
          <a:xfrm rot="20962200">
            <a:off x="-173880" y="-282600"/>
            <a:ext cx="1378800" cy="1356480"/>
          </a:xfrm>
          <a:custGeom>
            <a:avLst/>
            <a:gdLst/>
            <a:ahLst/>
            <a:rect l="l" t="t" r="r" b="b"/>
            <a:pathLst>
              <a:path w="1379274" h="1356704">
                <a:moveTo>
                  <a:pt x="0" y="0"/>
                </a:moveTo>
                <a:lnTo>
                  <a:pt x="1379275" y="0"/>
                </a:lnTo>
                <a:lnTo>
                  <a:pt x="1379275" y="1356705"/>
                </a:lnTo>
                <a:lnTo>
                  <a:pt x="0" y="135670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3" name="Freeform 10"/>
          <p:cNvSpPr/>
          <p:nvPr/>
        </p:nvSpPr>
        <p:spPr>
          <a:xfrm rot="18135600">
            <a:off x="-943560" y="1070280"/>
            <a:ext cx="1887480" cy="1293840"/>
          </a:xfrm>
          <a:custGeom>
            <a:avLst/>
            <a:gdLst/>
            <a:ahLst/>
            <a:rect l="l" t="t" r="r" b="b"/>
            <a:pathLst>
              <a:path w="1887953" h="1294106">
                <a:moveTo>
                  <a:pt x="0" y="0"/>
                </a:moveTo>
                <a:lnTo>
                  <a:pt x="1887952" y="0"/>
                </a:lnTo>
                <a:lnTo>
                  <a:pt x="1887952" y="1294106"/>
                </a:lnTo>
                <a:lnTo>
                  <a:pt x="0" y="129410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4" name="Freeform 11"/>
          <p:cNvSpPr/>
          <p:nvPr/>
        </p:nvSpPr>
        <p:spPr>
          <a:xfrm rot="17799600">
            <a:off x="17535960" y="8452800"/>
            <a:ext cx="1418760" cy="1494720"/>
          </a:xfrm>
          <a:custGeom>
            <a:avLst/>
            <a:gdLst/>
            <a:ahLst/>
            <a:rect l="l" t="t" r="r" b="b"/>
            <a:pathLst>
              <a:path w="1419015" h="1495130">
                <a:moveTo>
                  <a:pt x="0" y="0"/>
                </a:moveTo>
                <a:lnTo>
                  <a:pt x="1419014" y="0"/>
                </a:lnTo>
                <a:lnTo>
                  <a:pt x="1419014" y="1495130"/>
                </a:lnTo>
                <a:lnTo>
                  <a:pt x="0" y="149513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6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75" name="Group 12"/>
          <p:cNvGrpSpPr/>
          <p:nvPr/>
        </p:nvGrpSpPr>
        <p:grpSpPr>
          <a:xfrm>
            <a:off x="6444720" y="4356360"/>
            <a:ext cx="6051600" cy="1549440"/>
            <a:chOff x="6444720" y="4356360"/>
            <a:chExt cx="6051600" cy="1549440"/>
          </a:xfrm>
        </p:grpSpPr>
        <p:sp>
          <p:nvSpPr>
            <p:cNvPr id="276" name="TextBox 13"/>
            <p:cNvSpPr/>
            <p:nvPr/>
          </p:nvSpPr>
          <p:spPr>
            <a:xfrm>
              <a:off x="6444720" y="4356360"/>
              <a:ext cx="49809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Les démarches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77" name="TextBox 14"/>
            <p:cNvSpPr/>
            <p:nvPr/>
          </p:nvSpPr>
          <p:spPr>
            <a:xfrm>
              <a:off x="6444720" y="5017680"/>
              <a:ext cx="6051600" cy="888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lvl="1" marL="539640" indent="-269640" algn="just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Les familles s’occupent des démarches dès le mois de Janvier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278" name="Freeform 15"/>
          <p:cNvSpPr/>
          <p:nvPr/>
        </p:nvSpPr>
        <p:spPr>
          <a:xfrm>
            <a:off x="5718600" y="436356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1"/>
                </a:lnTo>
                <a:lnTo>
                  <a:pt x="0" y="38600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7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Box 2"/>
          <p:cNvSpPr/>
          <p:nvPr/>
        </p:nvSpPr>
        <p:spPr>
          <a:xfrm>
            <a:off x="2478960" y="989640"/>
            <a:ext cx="13330080" cy="91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ts val="7200"/>
              </a:lnSpc>
            </a:pPr>
            <a:r>
              <a:rPr b="0" lang="en-US" sz="7200" spc="-290" strike="noStrike">
                <a:solidFill>
                  <a:srgbClr val="ffffff"/>
                </a:solidFill>
                <a:latin typeface="ไอติม"/>
                <a:ea typeface="ไอติม"/>
              </a:rPr>
              <a:t>Procèdure d’orientation:</a:t>
            </a:r>
            <a:endParaRPr b="0" lang="fr-FR" sz="7200" spc="-1" strike="noStrike">
              <a:latin typeface="Arial"/>
            </a:endParaRPr>
          </a:p>
        </p:txBody>
      </p:sp>
      <p:sp>
        <p:nvSpPr>
          <p:cNvPr id="280" name="Freeform 7"/>
          <p:cNvSpPr/>
          <p:nvPr/>
        </p:nvSpPr>
        <p:spPr>
          <a:xfrm rot="8244600">
            <a:off x="13645440" y="9556560"/>
            <a:ext cx="1517400" cy="1633320"/>
          </a:xfrm>
          <a:custGeom>
            <a:avLst/>
            <a:gdLst/>
            <a:ahLst/>
            <a:rect l="l" t="t" r="r" b="b"/>
            <a:pathLst>
              <a:path w="1517828" h="1633670">
                <a:moveTo>
                  <a:pt x="0" y="0"/>
                </a:moveTo>
                <a:lnTo>
                  <a:pt x="1517828" y="0"/>
                </a:lnTo>
                <a:lnTo>
                  <a:pt x="1517828" y="1633670"/>
                </a:lnTo>
                <a:lnTo>
                  <a:pt x="0" y="163367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1" name="Freeform 8"/>
          <p:cNvSpPr/>
          <p:nvPr/>
        </p:nvSpPr>
        <p:spPr>
          <a:xfrm>
            <a:off x="14646240" y="9970560"/>
            <a:ext cx="2612880" cy="569880"/>
          </a:xfrm>
          <a:custGeom>
            <a:avLst/>
            <a:gdLst/>
            <a:ahLst/>
            <a:rect l="l" t="t" r="r" b="b"/>
            <a:pathLst>
              <a:path w="2613228" h="570159">
                <a:moveTo>
                  <a:pt x="0" y="0"/>
                </a:moveTo>
                <a:lnTo>
                  <a:pt x="2613228" y="0"/>
                </a:lnTo>
                <a:lnTo>
                  <a:pt x="2613228" y="570159"/>
                </a:lnTo>
                <a:lnTo>
                  <a:pt x="0" y="57015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2" name="Freeform 9"/>
          <p:cNvSpPr/>
          <p:nvPr/>
        </p:nvSpPr>
        <p:spPr>
          <a:xfrm rot="20962200">
            <a:off x="-173880" y="-282600"/>
            <a:ext cx="1378800" cy="1356480"/>
          </a:xfrm>
          <a:custGeom>
            <a:avLst/>
            <a:gdLst/>
            <a:ahLst/>
            <a:rect l="l" t="t" r="r" b="b"/>
            <a:pathLst>
              <a:path w="1379274" h="1356704">
                <a:moveTo>
                  <a:pt x="0" y="0"/>
                </a:moveTo>
                <a:lnTo>
                  <a:pt x="1379275" y="0"/>
                </a:lnTo>
                <a:lnTo>
                  <a:pt x="1379275" y="1356705"/>
                </a:lnTo>
                <a:lnTo>
                  <a:pt x="0" y="135670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3" name="Freeform 10"/>
          <p:cNvSpPr/>
          <p:nvPr/>
        </p:nvSpPr>
        <p:spPr>
          <a:xfrm rot="18135600">
            <a:off x="-943560" y="1070280"/>
            <a:ext cx="1887480" cy="1293840"/>
          </a:xfrm>
          <a:custGeom>
            <a:avLst/>
            <a:gdLst/>
            <a:ahLst/>
            <a:rect l="l" t="t" r="r" b="b"/>
            <a:pathLst>
              <a:path w="1887953" h="1294106">
                <a:moveTo>
                  <a:pt x="0" y="0"/>
                </a:moveTo>
                <a:lnTo>
                  <a:pt x="1887952" y="0"/>
                </a:lnTo>
                <a:lnTo>
                  <a:pt x="1887952" y="1294106"/>
                </a:lnTo>
                <a:lnTo>
                  <a:pt x="0" y="129410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4" name="Freeform 11"/>
          <p:cNvSpPr/>
          <p:nvPr/>
        </p:nvSpPr>
        <p:spPr>
          <a:xfrm rot="17799600">
            <a:off x="17535960" y="8452800"/>
            <a:ext cx="1418760" cy="1494720"/>
          </a:xfrm>
          <a:custGeom>
            <a:avLst/>
            <a:gdLst/>
            <a:ahLst/>
            <a:rect l="l" t="t" r="r" b="b"/>
            <a:pathLst>
              <a:path w="1419015" h="1495130">
                <a:moveTo>
                  <a:pt x="0" y="0"/>
                </a:moveTo>
                <a:lnTo>
                  <a:pt x="1419014" y="0"/>
                </a:lnTo>
                <a:lnTo>
                  <a:pt x="1419014" y="1495130"/>
                </a:lnTo>
                <a:lnTo>
                  <a:pt x="0" y="149513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5" name="ZoneTexte 15"/>
          <p:cNvSpPr/>
          <p:nvPr/>
        </p:nvSpPr>
        <p:spPr>
          <a:xfrm>
            <a:off x="685800" y="3659400"/>
            <a:ext cx="82450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</a:rPr>
              <a:t>1ere étape : Temps de réflexion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86" name="ZoneTexte 18"/>
          <p:cNvSpPr/>
          <p:nvPr/>
        </p:nvSpPr>
        <p:spPr>
          <a:xfrm>
            <a:off x="1219320" y="5504760"/>
            <a:ext cx="8245080" cy="1918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285840" indent="-285480">
              <a:lnSpc>
                <a:spcPct val="100000"/>
              </a:lnSpc>
              <a:buClr>
                <a:srgbClr val="ffffff"/>
              </a:buClr>
              <a:buFont typeface="Wingdings" charset="2"/>
              <a:buChar char=""/>
            </a:pPr>
            <a:r>
              <a:rPr b="0" lang="fr-FR" sz="4000" spc="-1" strike="noStrike">
                <a:solidFill>
                  <a:srgbClr val="ffffff"/>
                </a:solidFill>
                <a:latin typeface="Calibri"/>
              </a:rPr>
              <a:t>Réunion Parents professeurs</a:t>
            </a:r>
            <a:endParaRPr b="0" lang="fr-FR" sz="40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ffffff"/>
              </a:buClr>
              <a:buFont typeface="Wingdings" charset="2"/>
              <a:buChar char=""/>
            </a:pPr>
            <a:r>
              <a:rPr b="0" lang="fr-FR" sz="4000" spc="-1" strike="noStrike">
                <a:solidFill>
                  <a:srgbClr val="ffffff"/>
                </a:solidFill>
                <a:latin typeface="Calibri"/>
              </a:rPr>
              <a:t>RDV avec professeur principal</a:t>
            </a:r>
            <a:endParaRPr b="0" lang="fr-FR" sz="40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ffffff"/>
              </a:buClr>
              <a:buFont typeface="Wingdings" charset="2"/>
              <a:buChar char=""/>
            </a:pPr>
            <a:r>
              <a:rPr b="0" lang="fr-FR" sz="4000" spc="-1" strike="noStrike">
                <a:solidFill>
                  <a:srgbClr val="ffffff"/>
                </a:solidFill>
                <a:latin typeface="Calibri"/>
              </a:rPr>
              <a:t>RDV avec conseillère d’orientation</a:t>
            </a:r>
            <a:endParaRPr b="0" lang="fr-FR" sz="4000" spc="-1" strike="noStrike">
              <a:latin typeface="Arial"/>
            </a:endParaRPr>
          </a:p>
        </p:txBody>
      </p:sp>
      <p:sp>
        <p:nvSpPr>
          <p:cNvPr id="287" name="Accolade fermante 19"/>
          <p:cNvSpPr/>
          <p:nvPr/>
        </p:nvSpPr>
        <p:spPr>
          <a:xfrm>
            <a:off x="9464760" y="5231880"/>
            <a:ext cx="685440" cy="1901880"/>
          </a:xfrm>
          <a:prstGeom prst="rightBrace">
            <a:avLst>
              <a:gd name="adj1" fmla="val 8333"/>
              <a:gd name="adj2" fmla="val 50000"/>
            </a:avLst>
          </a:prstGeom>
          <a:noFill/>
          <a:ln>
            <a:solidFill>
              <a:srgbClr val="be4b48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288" name="ZoneTexte 20"/>
          <p:cNvSpPr/>
          <p:nvPr/>
        </p:nvSpPr>
        <p:spPr>
          <a:xfrm>
            <a:off x="10359720" y="5829480"/>
            <a:ext cx="5864760" cy="69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4000" spc="-1" strike="noStrike">
                <a:solidFill>
                  <a:srgbClr val="ffffff"/>
                </a:solidFill>
                <a:latin typeface="Calibri"/>
              </a:rPr>
              <a:t>Octobre -Novembre</a:t>
            </a:r>
            <a:endParaRPr b="0" lang="fr-FR" sz="4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extBox 2"/>
          <p:cNvSpPr/>
          <p:nvPr/>
        </p:nvSpPr>
        <p:spPr>
          <a:xfrm>
            <a:off x="2478960" y="989640"/>
            <a:ext cx="13330080" cy="91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ts val="7200"/>
              </a:lnSpc>
            </a:pPr>
            <a:r>
              <a:rPr b="0" lang="en-US" sz="7200" spc="-290" strike="noStrike">
                <a:solidFill>
                  <a:srgbClr val="ffffff"/>
                </a:solidFill>
                <a:latin typeface="ไอติม"/>
                <a:ea typeface="ไอติม"/>
              </a:rPr>
              <a:t>Procèdure d’orientation:</a:t>
            </a:r>
            <a:endParaRPr b="0" lang="fr-FR" sz="7200" spc="-1" strike="noStrike">
              <a:latin typeface="Arial"/>
            </a:endParaRPr>
          </a:p>
        </p:txBody>
      </p:sp>
      <p:sp>
        <p:nvSpPr>
          <p:cNvPr id="290" name="Freeform 7"/>
          <p:cNvSpPr/>
          <p:nvPr/>
        </p:nvSpPr>
        <p:spPr>
          <a:xfrm rot="8244600">
            <a:off x="13645440" y="9556560"/>
            <a:ext cx="1517400" cy="1633320"/>
          </a:xfrm>
          <a:custGeom>
            <a:avLst/>
            <a:gdLst/>
            <a:ahLst/>
            <a:rect l="l" t="t" r="r" b="b"/>
            <a:pathLst>
              <a:path w="1517828" h="1633670">
                <a:moveTo>
                  <a:pt x="0" y="0"/>
                </a:moveTo>
                <a:lnTo>
                  <a:pt x="1517828" y="0"/>
                </a:lnTo>
                <a:lnTo>
                  <a:pt x="1517828" y="1633670"/>
                </a:lnTo>
                <a:lnTo>
                  <a:pt x="0" y="163367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1" name="Freeform 8"/>
          <p:cNvSpPr/>
          <p:nvPr/>
        </p:nvSpPr>
        <p:spPr>
          <a:xfrm>
            <a:off x="14646240" y="9970560"/>
            <a:ext cx="2612880" cy="569880"/>
          </a:xfrm>
          <a:custGeom>
            <a:avLst/>
            <a:gdLst/>
            <a:ahLst/>
            <a:rect l="l" t="t" r="r" b="b"/>
            <a:pathLst>
              <a:path w="2613228" h="570159">
                <a:moveTo>
                  <a:pt x="0" y="0"/>
                </a:moveTo>
                <a:lnTo>
                  <a:pt x="2613228" y="0"/>
                </a:lnTo>
                <a:lnTo>
                  <a:pt x="2613228" y="570159"/>
                </a:lnTo>
                <a:lnTo>
                  <a:pt x="0" y="57015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2" name="Freeform 9"/>
          <p:cNvSpPr/>
          <p:nvPr/>
        </p:nvSpPr>
        <p:spPr>
          <a:xfrm rot="20962200">
            <a:off x="-173880" y="-282600"/>
            <a:ext cx="1378800" cy="1356480"/>
          </a:xfrm>
          <a:custGeom>
            <a:avLst/>
            <a:gdLst/>
            <a:ahLst/>
            <a:rect l="l" t="t" r="r" b="b"/>
            <a:pathLst>
              <a:path w="1379274" h="1356704">
                <a:moveTo>
                  <a:pt x="0" y="0"/>
                </a:moveTo>
                <a:lnTo>
                  <a:pt x="1379275" y="0"/>
                </a:lnTo>
                <a:lnTo>
                  <a:pt x="1379275" y="1356705"/>
                </a:lnTo>
                <a:lnTo>
                  <a:pt x="0" y="135670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3" name="Freeform 10"/>
          <p:cNvSpPr/>
          <p:nvPr/>
        </p:nvSpPr>
        <p:spPr>
          <a:xfrm rot="18135600">
            <a:off x="-943560" y="1070280"/>
            <a:ext cx="1887480" cy="1293840"/>
          </a:xfrm>
          <a:custGeom>
            <a:avLst/>
            <a:gdLst/>
            <a:ahLst/>
            <a:rect l="l" t="t" r="r" b="b"/>
            <a:pathLst>
              <a:path w="1887953" h="1294106">
                <a:moveTo>
                  <a:pt x="0" y="0"/>
                </a:moveTo>
                <a:lnTo>
                  <a:pt x="1887952" y="0"/>
                </a:lnTo>
                <a:lnTo>
                  <a:pt x="1887952" y="1294106"/>
                </a:lnTo>
                <a:lnTo>
                  <a:pt x="0" y="129410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4" name="Freeform 11"/>
          <p:cNvSpPr/>
          <p:nvPr/>
        </p:nvSpPr>
        <p:spPr>
          <a:xfrm rot="17799600">
            <a:off x="17535960" y="8452800"/>
            <a:ext cx="1418760" cy="1494720"/>
          </a:xfrm>
          <a:custGeom>
            <a:avLst/>
            <a:gdLst/>
            <a:ahLst/>
            <a:rect l="l" t="t" r="r" b="b"/>
            <a:pathLst>
              <a:path w="1419015" h="1495130">
                <a:moveTo>
                  <a:pt x="0" y="0"/>
                </a:moveTo>
                <a:lnTo>
                  <a:pt x="1419014" y="0"/>
                </a:lnTo>
                <a:lnTo>
                  <a:pt x="1419014" y="1495130"/>
                </a:lnTo>
                <a:lnTo>
                  <a:pt x="0" y="149513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5" name="ZoneTexte 16"/>
          <p:cNvSpPr/>
          <p:nvPr/>
        </p:nvSpPr>
        <p:spPr>
          <a:xfrm>
            <a:off x="914400" y="2201760"/>
            <a:ext cx="1051524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ffffff"/>
                </a:solidFill>
                <a:latin typeface="Calibri"/>
              </a:rPr>
              <a:t>2</a:t>
            </a:r>
            <a:r>
              <a:rPr b="0" lang="fr-FR" sz="3600" spc="-1" strike="noStrike" baseline="30000">
                <a:solidFill>
                  <a:srgbClr val="ffffff"/>
                </a:solidFill>
                <a:latin typeface="Calibri"/>
              </a:rPr>
              <a:t>ème</a:t>
            </a:r>
            <a:r>
              <a:rPr b="0" lang="fr-FR" sz="3600" spc="-1" strike="noStrike">
                <a:solidFill>
                  <a:srgbClr val="ffffff"/>
                </a:solidFill>
                <a:latin typeface="Calibri"/>
              </a:rPr>
              <a:t> étape : Temps de dialogue dite PHASE PROVISOIRE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296" name="Accolade fermante 26"/>
          <p:cNvSpPr/>
          <p:nvPr/>
        </p:nvSpPr>
        <p:spPr>
          <a:xfrm>
            <a:off x="11087280" y="3137760"/>
            <a:ext cx="685440" cy="2183040"/>
          </a:xfrm>
          <a:prstGeom prst="rightBrace">
            <a:avLst>
              <a:gd name="adj1" fmla="val 0"/>
              <a:gd name="adj2" fmla="val 50000"/>
            </a:avLst>
          </a:prstGeom>
          <a:noFill/>
          <a:ln>
            <a:solidFill>
              <a:srgbClr val="be4b48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297" name="ZoneTexte 28"/>
          <p:cNvSpPr/>
          <p:nvPr/>
        </p:nvSpPr>
        <p:spPr>
          <a:xfrm>
            <a:off x="11628720" y="3766320"/>
            <a:ext cx="6201720" cy="700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ffff"/>
                </a:solidFill>
                <a:latin typeface="Calibri"/>
              </a:rPr>
              <a:t>Avant le 20 janvier ( du 20/01 au 30/01 période des conseils de classe)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298" name="Rectangle 2"/>
          <p:cNvSpPr/>
          <p:nvPr/>
        </p:nvSpPr>
        <p:spPr>
          <a:xfrm>
            <a:off x="4190400" y="2860920"/>
            <a:ext cx="5986440" cy="1882080"/>
          </a:xfrm>
          <a:prstGeom prst="rect">
            <a:avLst/>
          </a:prstGeom>
          <a:solidFill>
            <a:srgbClr val="f79646"/>
          </a:solidFill>
          <a:ln>
            <a:solidFill>
              <a:srgbClr val="b66e33"/>
            </a:solidFill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marL="285840" indent="-285480">
              <a:lnSpc>
                <a:spcPct val="100000"/>
              </a:lnSpc>
              <a:buClr>
                <a:srgbClr val="ffffff"/>
              </a:buClr>
              <a:buFont typeface="Wingdings" charset="2"/>
              <a:buChar char=""/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Se connecter au téléservice Orientation via l’ENT :  Formuler les vœux provisoires : 2</a:t>
            </a:r>
            <a:r>
              <a:rPr b="0" lang="fr-FR" sz="1800" spc="-1" strike="noStrike" baseline="30000">
                <a:solidFill>
                  <a:srgbClr val="ffffff"/>
                </a:solidFill>
                <a:latin typeface="Calibri"/>
              </a:rPr>
              <a:t>nde</a:t>
            </a: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 générale, 2</a:t>
            </a:r>
            <a:r>
              <a:rPr b="0" lang="fr-FR" sz="1800" spc="-1" strike="noStrike" baseline="30000">
                <a:solidFill>
                  <a:srgbClr val="ffffff"/>
                </a:solidFill>
                <a:latin typeface="Calibri"/>
              </a:rPr>
              <a:t>nde</a:t>
            </a: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 technologique, 2</a:t>
            </a:r>
            <a:r>
              <a:rPr b="0" lang="fr-FR" sz="1800" spc="-1" strike="noStrike" baseline="30000">
                <a:solidFill>
                  <a:srgbClr val="ffffff"/>
                </a:solidFill>
                <a:latin typeface="Calibri"/>
              </a:rPr>
              <a:t>nde</a:t>
            </a: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 professionnelle ou 1ere CAP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299" name="Rectangle 21"/>
          <p:cNvSpPr/>
          <p:nvPr/>
        </p:nvSpPr>
        <p:spPr>
          <a:xfrm>
            <a:off x="4176000" y="5399280"/>
            <a:ext cx="5986440" cy="1882080"/>
          </a:xfrm>
          <a:prstGeom prst="rect">
            <a:avLst/>
          </a:prstGeom>
          <a:solidFill>
            <a:srgbClr val="f79646"/>
          </a:solidFill>
          <a:ln>
            <a:solidFill>
              <a:srgbClr val="b66e33"/>
            </a:solidFill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marL="285840" indent="-285480">
              <a:lnSpc>
                <a:spcPct val="100000"/>
              </a:lnSpc>
              <a:buClr>
                <a:srgbClr val="ffffff"/>
              </a:buClr>
              <a:buFont typeface="Wingdings" charset="2"/>
              <a:buChar char=""/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Se connecter au téléservice Orientation via l’ENT :  Pour prendre connaissance des proposition du conseil du classe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ffffff"/>
              </a:buClr>
              <a:buFont typeface="Wingdings" charset="2"/>
              <a:buChar char=""/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1ere Phase : Il faut VALIDER la décision du conseil de classe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00" name="Ellipse 3"/>
          <p:cNvSpPr/>
          <p:nvPr/>
        </p:nvSpPr>
        <p:spPr>
          <a:xfrm>
            <a:off x="4381560" y="4062240"/>
            <a:ext cx="4876560" cy="147276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Le conseil de classe émet un AVIS sur les propositions d’orientation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01" name="Accolade fermante 24"/>
          <p:cNvSpPr/>
          <p:nvPr/>
        </p:nvSpPr>
        <p:spPr>
          <a:xfrm>
            <a:off x="11118600" y="5610960"/>
            <a:ext cx="685440" cy="2183040"/>
          </a:xfrm>
          <a:prstGeom prst="rightBrace">
            <a:avLst>
              <a:gd name="adj1" fmla="val 0"/>
              <a:gd name="adj2" fmla="val 50000"/>
            </a:avLst>
          </a:prstGeom>
          <a:noFill/>
          <a:ln>
            <a:solidFill>
              <a:srgbClr val="be4b48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302" name="ZoneTexte 27"/>
          <p:cNvSpPr/>
          <p:nvPr/>
        </p:nvSpPr>
        <p:spPr>
          <a:xfrm>
            <a:off x="12009240" y="6455160"/>
            <a:ext cx="620172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ffff"/>
                </a:solidFill>
                <a:latin typeface="Calibri"/>
              </a:rPr>
              <a:t>Après le conseil de classe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03" name="Flèche : bas 4"/>
          <p:cNvSpPr/>
          <p:nvPr/>
        </p:nvSpPr>
        <p:spPr>
          <a:xfrm>
            <a:off x="3657600" y="7187400"/>
            <a:ext cx="1972440" cy="8067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04" name="Ellipse 31"/>
          <p:cNvSpPr/>
          <p:nvPr/>
        </p:nvSpPr>
        <p:spPr>
          <a:xfrm>
            <a:off x="1042920" y="7939440"/>
            <a:ext cx="5866920" cy="193500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La proposition du conseil de classe est en DESACCORD avec vos demandes.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un RDV devra être pris avec la direction, le professeur principal et le psyEN  ( du 3/02 au 14/02)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05" name="Ellipse 33"/>
          <p:cNvSpPr/>
          <p:nvPr/>
        </p:nvSpPr>
        <p:spPr>
          <a:xfrm>
            <a:off x="7162920" y="7989480"/>
            <a:ext cx="5257440" cy="193500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La proposition du conseil de classe est en ACCORD avec vos demandes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06" name="Flèche : bas 34"/>
          <p:cNvSpPr/>
          <p:nvPr/>
        </p:nvSpPr>
        <p:spPr>
          <a:xfrm>
            <a:off x="8190000" y="7182360"/>
            <a:ext cx="1972440" cy="8067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Rectangle 21"/>
          <p:cNvSpPr/>
          <p:nvPr/>
        </p:nvSpPr>
        <p:spPr>
          <a:xfrm>
            <a:off x="4191120" y="5693400"/>
            <a:ext cx="5986440" cy="806760"/>
          </a:xfrm>
          <a:prstGeom prst="rect">
            <a:avLst/>
          </a:prstGeom>
          <a:solidFill>
            <a:srgbClr val="00b050"/>
          </a:solidFill>
          <a:ln>
            <a:solidFill>
              <a:srgbClr val="b66e33"/>
            </a:solidFill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ffff"/>
                </a:solidFill>
                <a:latin typeface="Calibri"/>
              </a:rPr>
              <a:t>Prè tour de sécurisation</a:t>
            </a: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.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308" name="TextBox 2"/>
          <p:cNvSpPr/>
          <p:nvPr/>
        </p:nvSpPr>
        <p:spPr>
          <a:xfrm>
            <a:off x="2478960" y="989640"/>
            <a:ext cx="13330080" cy="91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ts val="7200"/>
              </a:lnSpc>
            </a:pPr>
            <a:r>
              <a:rPr b="0" lang="en-US" sz="7200" spc="-290" strike="noStrike">
                <a:solidFill>
                  <a:srgbClr val="ffffff"/>
                </a:solidFill>
                <a:latin typeface="ไอติม"/>
                <a:ea typeface="ไอติม"/>
              </a:rPr>
              <a:t>Procèdure d’affectation:</a:t>
            </a:r>
            <a:endParaRPr b="0" lang="fr-FR" sz="7200" spc="-1" strike="noStrike">
              <a:latin typeface="Arial"/>
            </a:endParaRPr>
          </a:p>
        </p:txBody>
      </p:sp>
      <p:sp>
        <p:nvSpPr>
          <p:cNvPr id="309" name="Freeform 7"/>
          <p:cNvSpPr/>
          <p:nvPr/>
        </p:nvSpPr>
        <p:spPr>
          <a:xfrm rot="8244600">
            <a:off x="13645440" y="9556560"/>
            <a:ext cx="1517400" cy="1633320"/>
          </a:xfrm>
          <a:custGeom>
            <a:avLst/>
            <a:gdLst/>
            <a:ahLst/>
            <a:rect l="l" t="t" r="r" b="b"/>
            <a:pathLst>
              <a:path w="1517828" h="1633670">
                <a:moveTo>
                  <a:pt x="0" y="0"/>
                </a:moveTo>
                <a:lnTo>
                  <a:pt x="1517828" y="0"/>
                </a:lnTo>
                <a:lnTo>
                  <a:pt x="1517828" y="1633670"/>
                </a:lnTo>
                <a:lnTo>
                  <a:pt x="0" y="163367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0" name="Freeform 8"/>
          <p:cNvSpPr/>
          <p:nvPr/>
        </p:nvSpPr>
        <p:spPr>
          <a:xfrm>
            <a:off x="14646240" y="9970560"/>
            <a:ext cx="2612880" cy="569880"/>
          </a:xfrm>
          <a:custGeom>
            <a:avLst/>
            <a:gdLst/>
            <a:ahLst/>
            <a:rect l="l" t="t" r="r" b="b"/>
            <a:pathLst>
              <a:path w="2613228" h="570159">
                <a:moveTo>
                  <a:pt x="0" y="0"/>
                </a:moveTo>
                <a:lnTo>
                  <a:pt x="2613228" y="0"/>
                </a:lnTo>
                <a:lnTo>
                  <a:pt x="2613228" y="570159"/>
                </a:lnTo>
                <a:lnTo>
                  <a:pt x="0" y="57015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1" name="Freeform 9"/>
          <p:cNvSpPr/>
          <p:nvPr/>
        </p:nvSpPr>
        <p:spPr>
          <a:xfrm rot="20962200">
            <a:off x="-173880" y="-282600"/>
            <a:ext cx="1378800" cy="1356480"/>
          </a:xfrm>
          <a:custGeom>
            <a:avLst/>
            <a:gdLst/>
            <a:ahLst/>
            <a:rect l="l" t="t" r="r" b="b"/>
            <a:pathLst>
              <a:path w="1379274" h="1356704">
                <a:moveTo>
                  <a:pt x="0" y="0"/>
                </a:moveTo>
                <a:lnTo>
                  <a:pt x="1379275" y="0"/>
                </a:lnTo>
                <a:lnTo>
                  <a:pt x="1379275" y="1356705"/>
                </a:lnTo>
                <a:lnTo>
                  <a:pt x="0" y="135670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2" name="Freeform 10"/>
          <p:cNvSpPr/>
          <p:nvPr/>
        </p:nvSpPr>
        <p:spPr>
          <a:xfrm rot="18135600">
            <a:off x="-943560" y="1070280"/>
            <a:ext cx="1887480" cy="1293840"/>
          </a:xfrm>
          <a:custGeom>
            <a:avLst/>
            <a:gdLst/>
            <a:ahLst/>
            <a:rect l="l" t="t" r="r" b="b"/>
            <a:pathLst>
              <a:path w="1887953" h="1294106">
                <a:moveTo>
                  <a:pt x="0" y="0"/>
                </a:moveTo>
                <a:lnTo>
                  <a:pt x="1887952" y="0"/>
                </a:lnTo>
                <a:lnTo>
                  <a:pt x="1887952" y="1294106"/>
                </a:lnTo>
                <a:lnTo>
                  <a:pt x="0" y="129410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3" name="Freeform 11"/>
          <p:cNvSpPr/>
          <p:nvPr/>
        </p:nvSpPr>
        <p:spPr>
          <a:xfrm rot="17799600">
            <a:off x="17535960" y="8452800"/>
            <a:ext cx="1418760" cy="1494720"/>
          </a:xfrm>
          <a:custGeom>
            <a:avLst/>
            <a:gdLst/>
            <a:ahLst/>
            <a:rect l="l" t="t" r="r" b="b"/>
            <a:pathLst>
              <a:path w="1419015" h="1495130">
                <a:moveTo>
                  <a:pt x="0" y="0"/>
                </a:moveTo>
                <a:lnTo>
                  <a:pt x="1419014" y="0"/>
                </a:lnTo>
                <a:lnTo>
                  <a:pt x="1419014" y="1495130"/>
                </a:lnTo>
                <a:lnTo>
                  <a:pt x="0" y="149513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4" name="ZoneTexte 16"/>
          <p:cNvSpPr/>
          <p:nvPr/>
        </p:nvSpPr>
        <p:spPr>
          <a:xfrm>
            <a:off x="914400" y="2201760"/>
            <a:ext cx="1051524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ffffff"/>
                </a:solidFill>
                <a:latin typeface="Calibri"/>
              </a:rPr>
              <a:t>2</a:t>
            </a:r>
            <a:r>
              <a:rPr b="0" lang="fr-FR" sz="3600" spc="-1" strike="noStrike" baseline="30000">
                <a:solidFill>
                  <a:srgbClr val="ffffff"/>
                </a:solidFill>
                <a:latin typeface="Calibri"/>
              </a:rPr>
              <a:t>ème</a:t>
            </a:r>
            <a:r>
              <a:rPr b="0" lang="fr-FR" sz="3600" spc="-1" strike="noStrike">
                <a:solidFill>
                  <a:srgbClr val="ffffff"/>
                </a:solidFill>
                <a:latin typeface="Calibri"/>
              </a:rPr>
              <a:t> étape : Temps de dialogue dite PHASE DEFINITIVE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315" name="Accolade fermante 26"/>
          <p:cNvSpPr/>
          <p:nvPr/>
        </p:nvSpPr>
        <p:spPr>
          <a:xfrm>
            <a:off x="11053800" y="2998080"/>
            <a:ext cx="685440" cy="1494720"/>
          </a:xfrm>
          <a:prstGeom prst="rightBrace">
            <a:avLst>
              <a:gd name="adj1" fmla="val 0"/>
              <a:gd name="adj2" fmla="val 50000"/>
            </a:avLst>
          </a:prstGeom>
          <a:noFill/>
          <a:ln>
            <a:solidFill>
              <a:srgbClr val="be4b48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316" name="ZoneTexte 28"/>
          <p:cNvSpPr/>
          <p:nvPr/>
        </p:nvSpPr>
        <p:spPr>
          <a:xfrm>
            <a:off x="11726640" y="3480840"/>
            <a:ext cx="620172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ffff"/>
                </a:solidFill>
                <a:latin typeface="Calibri"/>
              </a:rPr>
              <a:t>Entre le 6/05 et le 27/05/2025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17" name="Rectangle 2"/>
          <p:cNvSpPr/>
          <p:nvPr/>
        </p:nvSpPr>
        <p:spPr>
          <a:xfrm>
            <a:off x="4190400" y="2860920"/>
            <a:ext cx="5986440" cy="1882080"/>
          </a:xfrm>
          <a:prstGeom prst="rect">
            <a:avLst/>
          </a:prstGeom>
          <a:solidFill>
            <a:srgbClr val="f79646"/>
          </a:solidFill>
          <a:ln>
            <a:solidFill>
              <a:srgbClr val="b66e33"/>
            </a:solidFill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marL="285840" indent="-285480">
              <a:lnSpc>
                <a:spcPct val="100000"/>
              </a:lnSpc>
              <a:buClr>
                <a:srgbClr val="ffffff"/>
              </a:buClr>
              <a:buFont typeface="Wingdings" charset="2"/>
              <a:buChar char=""/>
            </a:pPr>
            <a:r>
              <a:rPr b="0" lang="fr-FR" sz="2400" spc="-1" strike="noStrike">
                <a:solidFill>
                  <a:srgbClr val="ffffff"/>
                </a:solidFill>
                <a:latin typeface="Calibri"/>
              </a:rPr>
              <a:t>Se connecter à nouveau au téléservice pour la saisie des vœux ( lieu et filière)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</p:txBody>
      </p:sp>
      <p:sp>
        <p:nvSpPr>
          <p:cNvPr id="318" name="Accolade fermante 24"/>
          <p:cNvSpPr/>
          <p:nvPr/>
        </p:nvSpPr>
        <p:spPr>
          <a:xfrm>
            <a:off x="13460760" y="8784720"/>
            <a:ext cx="685440" cy="887760"/>
          </a:xfrm>
          <a:prstGeom prst="rightBrace">
            <a:avLst>
              <a:gd name="adj1" fmla="val 0"/>
              <a:gd name="adj2" fmla="val 50000"/>
            </a:avLst>
          </a:prstGeom>
          <a:noFill/>
          <a:ln>
            <a:solidFill>
              <a:srgbClr val="be4b48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319" name="ZoneTexte 27"/>
          <p:cNvSpPr/>
          <p:nvPr/>
        </p:nvSpPr>
        <p:spPr>
          <a:xfrm>
            <a:off x="11177280" y="4885200"/>
            <a:ext cx="6201720" cy="395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000" spc="-1" strike="noStrike">
                <a:solidFill>
                  <a:srgbClr val="ffffff"/>
                </a:solidFill>
                <a:latin typeface="Calibri"/>
              </a:rPr>
              <a:t>Avant le 6/06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20" name="Flèche : bas 4"/>
          <p:cNvSpPr/>
          <p:nvPr/>
        </p:nvSpPr>
        <p:spPr>
          <a:xfrm>
            <a:off x="3843000" y="6437880"/>
            <a:ext cx="1972440" cy="8067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1" name="Ellipse 31"/>
          <p:cNvSpPr/>
          <p:nvPr/>
        </p:nvSpPr>
        <p:spPr>
          <a:xfrm>
            <a:off x="622080" y="7196400"/>
            <a:ext cx="5866920" cy="193500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Votre enfant EST ASSURE D’ETRE AFFECTE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Attention aux dates d’inscription dans les établissements d’affectation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22" name="Ellipse 33"/>
          <p:cNvSpPr/>
          <p:nvPr/>
        </p:nvSpPr>
        <p:spPr>
          <a:xfrm>
            <a:off x="6781680" y="7245000"/>
            <a:ext cx="5562360" cy="88776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Votre enfant N’EST PAS ASSURE D’UNE AFFECTATION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23" name="Flèche : bas 34"/>
          <p:cNvSpPr/>
          <p:nvPr/>
        </p:nvSpPr>
        <p:spPr>
          <a:xfrm>
            <a:off x="8433360" y="6458760"/>
            <a:ext cx="1972440" cy="8067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4" name="Accolade fermante 19"/>
          <p:cNvSpPr/>
          <p:nvPr/>
        </p:nvSpPr>
        <p:spPr>
          <a:xfrm>
            <a:off x="10501560" y="4728240"/>
            <a:ext cx="685440" cy="806760"/>
          </a:xfrm>
          <a:prstGeom prst="rightBrace">
            <a:avLst>
              <a:gd name="adj1" fmla="val 29421"/>
              <a:gd name="adj2" fmla="val 50000"/>
            </a:avLst>
          </a:prstGeom>
          <a:noFill/>
          <a:ln>
            <a:solidFill>
              <a:srgbClr val="be4b48"/>
            </a:solidFill>
            <a:round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325" name="Connecteur droit avec flèche 11"/>
          <p:cNvSpPr/>
          <p:nvPr/>
        </p:nvSpPr>
        <p:spPr>
          <a:xfrm>
            <a:off x="11053800" y="6067440"/>
            <a:ext cx="339048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>
            <a:solidFill>
              <a:srgbClr val="4a7ebb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6" name="Ellipse 3"/>
          <p:cNvSpPr/>
          <p:nvPr/>
        </p:nvSpPr>
        <p:spPr>
          <a:xfrm>
            <a:off x="4381560" y="4212000"/>
            <a:ext cx="4876560" cy="147276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ffffff"/>
                </a:solidFill>
                <a:latin typeface="Calibri"/>
              </a:rPr>
              <a:t>Phase de dialogue entre les familles et l’équipe de direction en lien avec les propositions de conseil de classe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27" name="ZoneTexte 12"/>
          <p:cNvSpPr/>
          <p:nvPr/>
        </p:nvSpPr>
        <p:spPr>
          <a:xfrm>
            <a:off x="14445000" y="5693400"/>
            <a:ext cx="281412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ffffff"/>
                </a:solidFill>
                <a:latin typeface="Calibri"/>
              </a:rPr>
              <a:t>Le Lundi 16 juin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28" name="Flèche : bas 23"/>
          <p:cNvSpPr/>
          <p:nvPr/>
        </p:nvSpPr>
        <p:spPr>
          <a:xfrm>
            <a:off x="8397000" y="7977600"/>
            <a:ext cx="1972440" cy="8067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29" name="Rectangle 25"/>
          <p:cNvSpPr/>
          <p:nvPr/>
        </p:nvSpPr>
        <p:spPr>
          <a:xfrm>
            <a:off x="6433920" y="8754840"/>
            <a:ext cx="6858360" cy="1265400"/>
          </a:xfrm>
          <a:prstGeom prst="rect">
            <a:avLst/>
          </a:prstGeom>
          <a:solidFill>
            <a:srgbClr val="f79646"/>
          </a:solidFill>
          <a:ln>
            <a:solidFill>
              <a:srgbClr val="b66e33"/>
            </a:solidFill>
            <a:rou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2400" spc="-1" strike="noStrike">
                <a:solidFill>
                  <a:srgbClr val="ffffff"/>
                </a:solidFill>
                <a:latin typeface="Calibri"/>
              </a:rPr>
              <a:t>Rendez vous obligatoire avec le chef d’établissement pour la OUVRIR LA SAISIE de vœux supplémentaires</a:t>
            </a: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400" spc="-1" strike="noStrike">
              <a:latin typeface="Arial"/>
            </a:endParaRPr>
          </a:p>
        </p:txBody>
      </p:sp>
      <p:sp>
        <p:nvSpPr>
          <p:cNvPr id="330" name="ZoneTexte 30"/>
          <p:cNvSpPr/>
          <p:nvPr/>
        </p:nvSpPr>
        <p:spPr>
          <a:xfrm>
            <a:off x="14274720" y="8948880"/>
            <a:ext cx="339048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ffffff"/>
                </a:solidFill>
                <a:latin typeface="Calibri"/>
              </a:rPr>
              <a:t>Le Mardi 17 et 18 juin</a:t>
            </a:r>
            <a:endParaRPr b="0" lang="fr-FR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extBox 2"/>
          <p:cNvSpPr/>
          <p:nvPr/>
        </p:nvSpPr>
        <p:spPr>
          <a:xfrm>
            <a:off x="2478960" y="989640"/>
            <a:ext cx="13330080" cy="91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ts val="7200"/>
              </a:lnSpc>
            </a:pPr>
            <a:r>
              <a:rPr b="0" lang="en-US" sz="7200" spc="-290" strike="noStrike">
                <a:solidFill>
                  <a:srgbClr val="ffffff"/>
                </a:solidFill>
                <a:latin typeface="ไอติม"/>
                <a:ea typeface="ไอติม"/>
              </a:rPr>
              <a:t>Procèdure d’affectation:</a:t>
            </a:r>
            <a:endParaRPr b="0" lang="fr-FR" sz="7200" spc="-1" strike="noStrike">
              <a:latin typeface="Arial"/>
            </a:endParaRPr>
          </a:p>
        </p:txBody>
      </p:sp>
      <p:sp>
        <p:nvSpPr>
          <p:cNvPr id="332" name="Freeform 7"/>
          <p:cNvSpPr/>
          <p:nvPr/>
        </p:nvSpPr>
        <p:spPr>
          <a:xfrm rot="8244600">
            <a:off x="13645440" y="9556560"/>
            <a:ext cx="1517400" cy="1633320"/>
          </a:xfrm>
          <a:custGeom>
            <a:avLst/>
            <a:gdLst/>
            <a:ahLst/>
            <a:rect l="l" t="t" r="r" b="b"/>
            <a:pathLst>
              <a:path w="1517828" h="1633670">
                <a:moveTo>
                  <a:pt x="0" y="0"/>
                </a:moveTo>
                <a:lnTo>
                  <a:pt x="1517828" y="0"/>
                </a:lnTo>
                <a:lnTo>
                  <a:pt x="1517828" y="1633670"/>
                </a:lnTo>
                <a:lnTo>
                  <a:pt x="0" y="163367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3" name="Freeform 8"/>
          <p:cNvSpPr/>
          <p:nvPr/>
        </p:nvSpPr>
        <p:spPr>
          <a:xfrm>
            <a:off x="14646240" y="9970560"/>
            <a:ext cx="2612880" cy="569880"/>
          </a:xfrm>
          <a:custGeom>
            <a:avLst/>
            <a:gdLst/>
            <a:ahLst/>
            <a:rect l="l" t="t" r="r" b="b"/>
            <a:pathLst>
              <a:path w="2613228" h="570159">
                <a:moveTo>
                  <a:pt x="0" y="0"/>
                </a:moveTo>
                <a:lnTo>
                  <a:pt x="2613228" y="0"/>
                </a:lnTo>
                <a:lnTo>
                  <a:pt x="2613228" y="570159"/>
                </a:lnTo>
                <a:lnTo>
                  <a:pt x="0" y="57015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4" name="Freeform 9"/>
          <p:cNvSpPr/>
          <p:nvPr/>
        </p:nvSpPr>
        <p:spPr>
          <a:xfrm rot="20962200">
            <a:off x="-173880" y="-282600"/>
            <a:ext cx="1378800" cy="1356480"/>
          </a:xfrm>
          <a:custGeom>
            <a:avLst/>
            <a:gdLst/>
            <a:ahLst/>
            <a:rect l="l" t="t" r="r" b="b"/>
            <a:pathLst>
              <a:path w="1379274" h="1356704">
                <a:moveTo>
                  <a:pt x="0" y="0"/>
                </a:moveTo>
                <a:lnTo>
                  <a:pt x="1379275" y="0"/>
                </a:lnTo>
                <a:lnTo>
                  <a:pt x="1379275" y="1356705"/>
                </a:lnTo>
                <a:lnTo>
                  <a:pt x="0" y="135670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5" name="Freeform 10"/>
          <p:cNvSpPr/>
          <p:nvPr/>
        </p:nvSpPr>
        <p:spPr>
          <a:xfrm rot="18135600">
            <a:off x="-943560" y="1070280"/>
            <a:ext cx="1887480" cy="1293840"/>
          </a:xfrm>
          <a:custGeom>
            <a:avLst/>
            <a:gdLst/>
            <a:ahLst/>
            <a:rect l="l" t="t" r="r" b="b"/>
            <a:pathLst>
              <a:path w="1887953" h="1294106">
                <a:moveTo>
                  <a:pt x="0" y="0"/>
                </a:moveTo>
                <a:lnTo>
                  <a:pt x="1887952" y="0"/>
                </a:lnTo>
                <a:lnTo>
                  <a:pt x="1887952" y="1294106"/>
                </a:lnTo>
                <a:lnTo>
                  <a:pt x="0" y="129410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6" name="Freeform 11"/>
          <p:cNvSpPr/>
          <p:nvPr/>
        </p:nvSpPr>
        <p:spPr>
          <a:xfrm rot="17799600">
            <a:off x="17535960" y="8452800"/>
            <a:ext cx="1418760" cy="1494720"/>
          </a:xfrm>
          <a:custGeom>
            <a:avLst/>
            <a:gdLst/>
            <a:ahLst/>
            <a:rect l="l" t="t" r="r" b="b"/>
            <a:pathLst>
              <a:path w="1419015" h="1495130">
                <a:moveTo>
                  <a:pt x="0" y="0"/>
                </a:moveTo>
                <a:lnTo>
                  <a:pt x="1419014" y="0"/>
                </a:lnTo>
                <a:lnTo>
                  <a:pt x="1419014" y="1495130"/>
                </a:lnTo>
                <a:lnTo>
                  <a:pt x="0" y="149513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7" name="ZoneTexte 15"/>
          <p:cNvSpPr/>
          <p:nvPr/>
        </p:nvSpPr>
        <p:spPr>
          <a:xfrm>
            <a:off x="685800" y="2676240"/>
            <a:ext cx="9143640" cy="63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3600" spc="-1" strike="noStrike">
                <a:solidFill>
                  <a:srgbClr val="ffffff"/>
                </a:solidFill>
                <a:latin typeface="Calibri"/>
              </a:rPr>
              <a:t>3</a:t>
            </a:r>
            <a:r>
              <a:rPr b="0" lang="fr-FR" sz="3600" spc="-1" strike="noStrike" baseline="30000">
                <a:solidFill>
                  <a:srgbClr val="ffffff"/>
                </a:solidFill>
                <a:latin typeface="Calibri"/>
              </a:rPr>
              <a:t>ème</a:t>
            </a:r>
            <a:r>
              <a:rPr b="0" lang="fr-FR" sz="3600" spc="-1" strike="noStrike">
                <a:solidFill>
                  <a:srgbClr val="ffffff"/>
                </a:solidFill>
                <a:latin typeface="Calibri"/>
              </a:rPr>
              <a:t> Etape : CHOIX DEFINITIF</a:t>
            </a:r>
            <a:endParaRPr b="0" lang="fr-FR" sz="3600" spc="-1" strike="noStrike">
              <a:latin typeface="Arial"/>
            </a:endParaRPr>
          </a:p>
        </p:txBody>
      </p:sp>
      <p:sp>
        <p:nvSpPr>
          <p:cNvPr id="338" name="Rectangle 2"/>
          <p:cNvSpPr/>
          <p:nvPr/>
        </p:nvSpPr>
        <p:spPr>
          <a:xfrm>
            <a:off x="5029200" y="3543480"/>
            <a:ext cx="9143640" cy="702360"/>
          </a:xfrm>
          <a:prstGeom prst="rect">
            <a:avLst/>
          </a:prstGeom>
          <a:solidFill>
            <a:srgbClr val="9bbb59"/>
          </a:solidFill>
          <a:ln>
            <a:solidFill>
              <a:srgbClr val="728a41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Le mercredi 25 juin </a:t>
            </a:r>
            <a:r>
              <a:rPr b="0" lang="fr-FR" sz="4000" spc="-1" strike="noStrike">
                <a:solidFill>
                  <a:srgbClr val="ffffff"/>
                </a:solidFill>
                <a:latin typeface="Calibri"/>
              </a:rPr>
              <a:t>Résultats</a:t>
            </a: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 des affectations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39" name="Flèche : bas 21"/>
          <p:cNvSpPr/>
          <p:nvPr/>
        </p:nvSpPr>
        <p:spPr>
          <a:xfrm>
            <a:off x="4572000" y="4336560"/>
            <a:ext cx="1972440" cy="8067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0" name="Ellipse 27"/>
          <p:cNvSpPr/>
          <p:nvPr/>
        </p:nvSpPr>
        <p:spPr>
          <a:xfrm>
            <a:off x="2819520" y="5145480"/>
            <a:ext cx="5866920" cy="193500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Votre enfant EST AFFECTE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Attention aux dates d’inscription dans les établissement d’affectation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41" name="Flèche : bas 30"/>
          <p:cNvSpPr/>
          <p:nvPr/>
        </p:nvSpPr>
        <p:spPr>
          <a:xfrm>
            <a:off x="12217680" y="4287240"/>
            <a:ext cx="1972440" cy="8067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2" name="Ellipse 31"/>
          <p:cNvSpPr/>
          <p:nvPr/>
        </p:nvSpPr>
        <p:spPr>
          <a:xfrm>
            <a:off x="10663560" y="5094360"/>
            <a:ext cx="5257440" cy="887760"/>
          </a:xfrm>
          <a:prstGeom prst="ellipse">
            <a:avLst/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ffffff"/>
                </a:solidFill>
                <a:latin typeface="Calibri"/>
              </a:rPr>
              <a:t>Votre enfant N’EST PAS AFFECTE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43" name="Rectangle 32"/>
          <p:cNvSpPr/>
          <p:nvPr/>
        </p:nvSpPr>
        <p:spPr>
          <a:xfrm>
            <a:off x="9296280" y="6881400"/>
            <a:ext cx="8229240" cy="923040"/>
          </a:xfrm>
          <a:prstGeom prst="rect">
            <a:avLst/>
          </a:prstGeom>
          <a:solidFill>
            <a:srgbClr val="9bbb59"/>
          </a:solidFill>
          <a:ln>
            <a:solidFill>
              <a:srgbClr val="728a41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ffffff"/>
                </a:solidFill>
                <a:latin typeface="Calibri"/>
              </a:rPr>
              <a:t>1ere semaine de septembre :</a:t>
            </a:r>
            <a:endParaRPr b="0" lang="fr-FR" sz="2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fr-FR" sz="2000" spc="-1" strike="noStrike">
                <a:solidFill>
                  <a:srgbClr val="ffffff"/>
                </a:solidFill>
                <a:latin typeface="Calibri"/>
              </a:rPr>
              <a:t>Prendre contact avec le chef d’établissement pour la saisie de NOUVEAUX vœux SUR DES PLACES VACANTES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44" name="Flèche : bas 33"/>
          <p:cNvSpPr/>
          <p:nvPr/>
        </p:nvSpPr>
        <p:spPr>
          <a:xfrm>
            <a:off x="12305880" y="6005880"/>
            <a:ext cx="1972440" cy="8067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5" name="Flèche : bas 34"/>
          <p:cNvSpPr/>
          <p:nvPr/>
        </p:nvSpPr>
        <p:spPr>
          <a:xfrm>
            <a:off x="12305880" y="7811280"/>
            <a:ext cx="1972440" cy="80676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6" name="Rectangle 35"/>
          <p:cNvSpPr/>
          <p:nvPr/>
        </p:nvSpPr>
        <p:spPr>
          <a:xfrm>
            <a:off x="9144000" y="8617680"/>
            <a:ext cx="8229240" cy="923040"/>
          </a:xfrm>
          <a:prstGeom prst="rect">
            <a:avLst/>
          </a:prstGeom>
          <a:solidFill>
            <a:srgbClr val="9bbb59"/>
          </a:solidFill>
          <a:ln>
            <a:solidFill>
              <a:srgbClr val="728a41"/>
            </a:solidFill>
            <a:rou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ffffff"/>
                </a:solidFill>
                <a:latin typeface="Calibri"/>
              </a:rPr>
              <a:t>Mi septembre Résultats des affectations</a:t>
            </a: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Freeform 2"/>
          <p:cNvSpPr/>
          <p:nvPr/>
        </p:nvSpPr>
        <p:spPr>
          <a:xfrm rot="20962200">
            <a:off x="13522320" y="-338400"/>
            <a:ext cx="1241280" cy="1220760"/>
          </a:xfrm>
          <a:custGeom>
            <a:avLst/>
            <a:gdLst/>
            <a:ahLst/>
            <a:rect l="l" t="t" r="r" b="b"/>
            <a:pathLst>
              <a:path w="1241580" h="1221263">
                <a:moveTo>
                  <a:pt x="0" y="0"/>
                </a:moveTo>
                <a:lnTo>
                  <a:pt x="1241580" y="0"/>
                </a:lnTo>
                <a:lnTo>
                  <a:pt x="1241580" y="1221264"/>
                </a:lnTo>
                <a:lnTo>
                  <a:pt x="0" y="1221264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8" name="Freeform 3"/>
          <p:cNvSpPr/>
          <p:nvPr/>
        </p:nvSpPr>
        <p:spPr>
          <a:xfrm rot="18135600">
            <a:off x="13006800" y="432720"/>
            <a:ext cx="1590480" cy="1090080"/>
          </a:xfrm>
          <a:custGeom>
            <a:avLst/>
            <a:gdLst/>
            <a:ahLst/>
            <a:rect l="l" t="t" r="r" b="b"/>
            <a:pathLst>
              <a:path w="1590841" h="1090449">
                <a:moveTo>
                  <a:pt x="0" y="0"/>
                </a:moveTo>
                <a:lnTo>
                  <a:pt x="1590840" y="0"/>
                </a:lnTo>
                <a:lnTo>
                  <a:pt x="1590840" y="1090449"/>
                </a:lnTo>
                <a:lnTo>
                  <a:pt x="0" y="109044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49" name="Freeform 4"/>
          <p:cNvSpPr/>
          <p:nvPr/>
        </p:nvSpPr>
        <p:spPr>
          <a:xfrm flipH="1" rot="4927200">
            <a:off x="5583240" y="-781920"/>
            <a:ext cx="1378800" cy="2369880"/>
          </a:xfrm>
          <a:custGeom>
            <a:avLst/>
            <a:gdLst/>
            <a:ahLst/>
            <a:rect l="l" t="t" r="r" b="b"/>
            <a:pathLst>
              <a:path w="1379048" h="2370239">
                <a:moveTo>
                  <a:pt x="1379049" y="0"/>
                </a:moveTo>
                <a:lnTo>
                  <a:pt x="0" y="0"/>
                </a:lnTo>
                <a:lnTo>
                  <a:pt x="0" y="2370239"/>
                </a:lnTo>
                <a:lnTo>
                  <a:pt x="1379049" y="2370239"/>
                </a:lnTo>
                <a:lnTo>
                  <a:pt x="1379049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0" name="Freeform 5"/>
          <p:cNvSpPr/>
          <p:nvPr/>
        </p:nvSpPr>
        <p:spPr>
          <a:xfrm rot="1733400">
            <a:off x="14481000" y="9244440"/>
            <a:ext cx="1402920" cy="1379880"/>
          </a:xfrm>
          <a:custGeom>
            <a:avLst/>
            <a:gdLst/>
            <a:ahLst/>
            <a:rect l="l" t="t" r="r" b="b"/>
            <a:pathLst>
              <a:path w="1403145" h="1380185">
                <a:moveTo>
                  <a:pt x="0" y="0"/>
                </a:moveTo>
                <a:lnTo>
                  <a:pt x="1403146" y="0"/>
                </a:lnTo>
                <a:lnTo>
                  <a:pt x="1403146" y="1380184"/>
                </a:lnTo>
                <a:lnTo>
                  <a:pt x="0" y="1380184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1" name="Freeform 6"/>
          <p:cNvSpPr/>
          <p:nvPr/>
        </p:nvSpPr>
        <p:spPr>
          <a:xfrm rot="163200">
            <a:off x="4234680" y="9687960"/>
            <a:ext cx="1539360" cy="562320"/>
          </a:xfrm>
          <a:custGeom>
            <a:avLst/>
            <a:gdLst/>
            <a:ahLst/>
            <a:rect l="l" t="t" r="r" b="b"/>
            <a:pathLst>
              <a:path w="1539821" h="562735">
                <a:moveTo>
                  <a:pt x="0" y="0"/>
                </a:moveTo>
                <a:lnTo>
                  <a:pt x="1539821" y="0"/>
                </a:lnTo>
                <a:lnTo>
                  <a:pt x="1539821" y="562734"/>
                </a:lnTo>
                <a:lnTo>
                  <a:pt x="0" y="562734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2" name="Freeform 7"/>
          <p:cNvSpPr/>
          <p:nvPr/>
        </p:nvSpPr>
        <p:spPr>
          <a:xfrm rot="3331200">
            <a:off x="-136800" y="5651640"/>
            <a:ext cx="1315440" cy="1062000"/>
          </a:xfrm>
          <a:custGeom>
            <a:avLst/>
            <a:gdLst/>
            <a:ahLst/>
            <a:rect l="l" t="t" r="r" b="b"/>
            <a:pathLst>
              <a:path w="1315850" h="1062250">
                <a:moveTo>
                  <a:pt x="0" y="0"/>
                </a:moveTo>
                <a:lnTo>
                  <a:pt x="1315850" y="0"/>
                </a:lnTo>
                <a:lnTo>
                  <a:pt x="1315850" y="1062250"/>
                </a:lnTo>
                <a:lnTo>
                  <a:pt x="0" y="106225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6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3" name="Freeform 8"/>
          <p:cNvSpPr/>
          <p:nvPr/>
        </p:nvSpPr>
        <p:spPr>
          <a:xfrm rot="15971400">
            <a:off x="-515160" y="4613040"/>
            <a:ext cx="1537920" cy="819000"/>
          </a:xfrm>
          <a:custGeom>
            <a:avLst/>
            <a:gdLst/>
            <a:ahLst/>
            <a:rect l="l" t="t" r="r" b="b"/>
            <a:pathLst>
              <a:path w="1538166" h="819423">
                <a:moveTo>
                  <a:pt x="0" y="0"/>
                </a:moveTo>
                <a:lnTo>
                  <a:pt x="1538166" y="0"/>
                </a:lnTo>
                <a:lnTo>
                  <a:pt x="1538166" y="819423"/>
                </a:lnTo>
                <a:lnTo>
                  <a:pt x="0" y="819423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7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4" name="Freeform 9"/>
          <p:cNvSpPr/>
          <p:nvPr/>
        </p:nvSpPr>
        <p:spPr>
          <a:xfrm rot="13271400">
            <a:off x="17218080" y="4743000"/>
            <a:ext cx="1222560" cy="1193760"/>
          </a:xfrm>
          <a:custGeom>
            <a:avLst/>
            <a:gdLst/>
            <a:ahLst/>
            <a:rect l="l" t="t" r="r" b="b"/>
            <a:pathLst>
              <a:path w="1222922" h="1194017">
                <a:moveTo>
                  <a:pt x="0" y="0"/>
                </a:moveTo>
                <a:lnTo>
                  <a:pt x="1222922" y="0"/>
                </a:lnTo>
                <a:lnTo>
                  <a:pt x="1222922" y="1194016"/>
                </a:lnTo>
                <a:lnTo>
                  <a:pt x="0" y="119401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8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355" name="Group 11"/>
          <p:cNvGrpSpPr/>
          <p:nvPr/>
        </p:nvGrpSpPr>
        <p:grpSpPr>
          <a:xfrm>
            <a:off x="180000" y="2253240"/>
            <a:ext cx="15120000" cy="7772040"/>
            <a:chOff x="180000" y="2253240"/>
            <a:chExt cx="15120000" cy="7772040"/>
          </a:xfrm>
        </p:grpSpPr>
        <p:sp>
          <p:nvSpPr>
            <p:cNvPr id="356" name="TextBox 12"/>
            <p:cNvSpPr/>
            <p:nvPr/>
          </p:nvSpPr>
          <p:spPr>
            <a:xfrm>
              <a:off x="3332880" y="2253240"/>
              <a:ext cx="11967120" cy="7772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ts val="3600"/>
                </a:lnSpc>
              </a:pPr>
              <a:endParaRPr b="0" lang="fr-FR" sz="1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endParaRPr b="0" lang="fr-FR" sz="1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endParaRPr b="0" lang="fr-FR" sz="1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endParaRPr b="0" lang="fr-FR" sz="1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endParaRPr b="0" lang="fr-FR" sz="1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r>
                <a:rPr b="0" lang="en-US" sz="48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3ème B : Mme Bonnet salle 5</a:t>
              </a:r>
              <a:endParaRPr b="0" lang="fr-FR" sz="4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endParaRPr b="0" lang="fr-FR" sz="4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r>
                <a:rPr b="0" lang="en-US" sz="48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3ème C  : Mme Lacan en salle 8</a:t>
              </a:r>
              <a:endParaRPr b="0" lang="fr-FR" sz="4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endParaRPr b="0" lang="fr-FR" sz="4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r>
                <a:rPr b="0" lang="en-US" sz="48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3ème D : M. Doladille en salle  7</a:t>
              </a:r>
              <a:endParaRPr b="0" lang="fr-FR" sz="4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endParaRPr b="0" lang="fr-FR" sz="4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r>
                <a:rPr b="0" lang="en-US" sz="48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3ème E : M. Machou en salle 9</a:t>
              </a:r>
              <a:endParaRPr b="0" lang="fr-FR" sz="4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endParaRPr b="0" lang="fr-FR" sz="4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r>
                <a:rPr b="0" lang="en-US" sz="48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3ème F : Mme Dravet en salle 1</a:t>
              </a:r>
              <a:endParaRPr b="0" lang="fr-FR" sz="4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endParaRPr b="0" lang="fr-FR" sz="4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r>
                <a:rPr b="0" lang="en-US" sz="48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 </a:t>
              </a:r>
              <a:endParaRPr b="0" lang="fr-FR" sz="4800" spc="-1" strike="noStrike">
                <a:latin typeface="Arial"/>
              </a:endParaRPr>
            </a:p>
            <a:p>
              <a:pPr algn="ctr">
                <a:lnSpc>
                  <a:spcPts val="3600"/>
                </a:lnSpc>
              </a:pPr>
              <a:endParaRPr b="0" lang="fr-FR" sz="4800" spc="-1" strike="noStrike">
                <a:latin typeface="Arial"/>
              </a:endParaRPr>
            </a:p>
          </p:txBody>
        </p:sp>
        <p:sp>
          <p:nvSpPr>
            <p:cNvPr id="357" name="TextBox 13"/>
            <p:cNvSpPr/>
            <p:nvPr/>
          </p:nvSpPr>
          <p:spPr>
            <a:xfrm>
              <a:off x="180000" y="6937560"/>
              <a:ext cx="7142760" cy="4546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358" name=""/>
          <p:cNvSpPr txBox="1"/>
          <p:nvPr/>
        </p:nvSpPr>
        <p:spPr>
          <a:xfrm>
            <a:off x="4320000" y="2643120"/>
            <a:ext cx="10980000" cy="22168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>
            <a:noAutofit/>
          </a:bodyPr>
          <a:p>
            <a:endParaRPr b="0" lang="fr-FR" sz="1800" spc="-1" strike="noStrike">
              <a:latin typeface="Arial"/>
            </a:endParaRPr>
          </a:p>
          <a:p>
            <a:r>
              <a:rPr b="0" lang="en-US" sz="4800" spc="-1" strike="noStrike">
                <a:solidFill>
                  <a:srgbClr val="ffffff"/>
                </a:solidFill>
                <a:latin typeface="ไอติม"/>
                <a:ea typeface="ไอติม"/>
              </a:rPr>
              <a:t>3ème A : Mme Tessedre salle 6</a:t>
            </a:r>
            <a:endParaRPr b="0" lang="fr-F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Freeform 2"/>
          <p:cNvSpPr/>
          <p:nvPr/>
        </p:nvSpPr>
        <p:spPr>
          <a:xfrm rot="20962200">
            <a:off x="13522320" y="-338400"/>
            <a:ext cx="1241280" cy="1220760"/>
          </a:xfrm>
          <a:custGeom>
            <a:avLst/>
            <a:gdLst/>
            <a:ahLst/>
            <a:rect l="l" t="t" r="r" b="b"/>
            <a:pathLst>
              <a:path w="1241580" h="1221263">
                <a:moveTo>
                  <a:pt x="0" y="0"/>
                </a:moveTo>
                <a:lnTo>
                  <a:pt x="1241580" y="0"/>
                </a:lnTo>
                <a:lnTo>
                  <a:pt x="1241580" y="1221264"/>
                </a:lnTo>
                <a:lnTo>
                  <a:pt x="0" y="1221264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0" name="Freeform 3"/>
          <p:cNvSpPr/>
          <p:nvPr/>
        </p:nvSpPr>
        <p:spPr>
          <a:xfrm rot="18135600">
            <a:off x="13006800" y="432720"/>
            <a:ext cx="1590480" cy="1090080"/>
          </a:xfrm>
          <a:custGeom>
            <a:avLst/>
            <a:gdLst/>
            <a:ahLst/>
            <a:rect l="l" t="t" r="r" b="b"/>
            <a:pathLst>
              <a:path w="1590841" h="1090449">
                <a:moveTo>
                  <a:pt x="0" y="0"/>
                </a:moveTo>
                <a:lnTo>
                  <a:pt x="1590840" y="0"/>
                </a:lnTo>
                <a:lnTo>
                  <a:pt x="1590840" y="1090449"/>
                </a:lnTo>
                <a:lnTo>
                  <a:pt x="0" y="109044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1" name="Freeform 4"/>
          <p:cNvSpPr/>
          <p:nvPr/>
        </p:nvSpPr>
        <p:spPr>
          <a:xfrm flipH="1" rot="4927200">
            <a:off x="5583240" y="-781920"/>
            <a:ext cx="1378800" cy="2369880"/>
          </a:xfrm>
          <a:custGeom>
            <a:avLst/>
            <a:gdLst/>
            <a:ahLst/>
            <a:rect l="l" t="t" r="r" b="b"/>
            <a:pathLst>
              <a:path w="1379048" h="2370239">
                <a:moveTo>
                  <a:pt x="1379049" y="0"/>
                </a:moveTo>
                <a:lnTo>
                  <a:pt x="0" y="0"/>
                </a:lnTo>
                <a:lnTo>
                  <a:pt x="0" y="2370239"/>
                </a:lnTo>
                <a:lnTo>
                  <a:pt x="1379049" y="2370239"/>
                </a:lnTo>
                <a:lnTo>
                  <a:pt x="1379049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2" name="Freeform 5"/>
          <p:cNvSpPr/>
          <p:nvPr/>
        </p:nvSpPr>
        <p:spPr>
          <a:xfrm rot="1733400">
            <a:off x="14481000" y="9244440"/>
            <a:ext cx="1402920" cy="1379880"/>
          </a:xfrm>
          <a:custGeom>
            <a:avLst/>
            <a:gdLst/>
            <a:ahLst/>
            <a:rect l="l" t="t" r="r" b="b"/>
            <a:pathLst>
              <a:path w="1403145" h="1380185">
                <a:moveTo>
                  <a:pt x="0" y="0"/>
                </a:moveTo>
                <a:lnTo>
                  <a:pt x="1403146" y="0"/>
                </a:lnTo>
                <a:lnTo>
                  <a:pt x="1403146" y="1380184"/>
                </a:lnTo>
                <a:lnTo>
                  <a:pt x="0" y="1380184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3" name="Freeform 6"/>
          <p:cNvSpPr/>
          <p:nvPr/>
        </p:nvSpPr>
        <p:spPr>
          <a:xfrm rot="163200">
            <a:off x="4234680" y="9687960"/>
            <a:ext cx="1539360" cy="562320"/>
          </a:xfrm>
          <a:custGeom>
            <a:avLst/>
            <a:gdLst/>
            <a:ahLst/>
            <a:rect l="l" t="t" r="r" b="b"/>
            <a:pathLst>
              <a:path w="1539821" h="562735">
                <a:moveTo>
                  <a:pt x="0" y="0"/>
                </a:moveTo>
                <a:lnTo>
                  <a:pt x="1539821" y="0"/>
                </a:lnTo>
                <a:lnTo>
                  <a:pt x="1539821" y="562734"/>
                </a:lnTo>
                <a:lnTo>
                  <a:pt x="0" y="562734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4" name="Freeform 7"/>
          <p:cNvSpPr/>
          <p:nvPr/>
        </p:nvSpPr>
        <p:spPr>
          <a:xfrm rot="3331200">
            <a:off x="-136800" y="5651640"/>
            <a:ext cx="1315440" cy="1062000"/>
          </a:xfrm>
          <a:custGeom>
            <a:avLst/>
            <a:gdLst/>
            <a:ahLst/>
            <a:rect l="l" t="t" r="r" b="b"/>
            <a:pathLst>
              <a:path w="1315850" h="1062250">
                <a:moveTo>
                  <a:pt x="0" y="0"/>
                </a:moveTo>
                <a:lnTo>
                  <a:pt x="1315850" y="0"/>
                </a:lnTo>
                <a:lnTo>
                  <a:pt x="1315850" y="1062250"/>
                </a:lnTo>
                <a:lnTo>
                  <a:pt x="0" y="106225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6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5" name="Freeform 8"/>
          <p:cNvSpPr/>
          <p:nvPr/>
        </p:nvSpPr>
        <p:spPr>
          <a:xfrm rot="15971400">
            <a:off x="-515160" y="4613040"/>
            <a:ext cx="1537920" cy="819000"/>
          </a:xfrm>
          <a:custGeom>
            <a:avLst/>
            <a:gdLst/>
            <a:ahLst/>
            <a:rect l="l" t="t" r="r" b="b"/>
            <a:pathLst>
              <a:path w="1538166" h="819423">
                <a:moveTo>
                  <a:pt x="0" y="0"/>
                </a:moveTo>
                <a:lnTo>
                  <a:pt x="1538166" y="0"/>
                </a:lnTo>
                <a:lnTo>
                  <a:pt x="1538166" y="819423"/>
                </a:lnTo>
                <a:lnTo>
                  <a:pt x="0" y="819423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7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6" name="Freeform 9"/>
          <p:cNvSpPr/>
          <p:nvPr/>
        </p:nvSpPr>
        <p:spPr>
          <a:xfrm rot="13271400">
            <a:off x="17218080" y="4743000"/>
            <a:ext cx="1222560" cy="1193760"/>
          </a:xfrm>
          <a:custGeom>
            <a:avLst/>
            <a:gdLst/>
            <a:ahLst/>
            <a:rect l="l" t="t" r="r" b="b"/>
            <a:pathLst>
              <a:path w="1222922" h="1194017">
                <a:moveTo>
                  <a:pt x="0" y="0"/>
                </a:moveTo>
                <a:lnTo>
                  <a:pt x="1222922" y="0"/>
                </a:lnTo>
                <a:lnTo>
                  <a:pt x="1222922" y="1194016"/>
                </a:lnTo>
                <a:lnTo>
                  <a:pt x="0" y="119401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8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67" name="TextBox 10"/>
          <p:cNvSpPr/>
          <p:nvPr/>
        </p:nvSpPr>
        <p:spPr>
          <a:xfrm>
            <a:off x="4204800" y="2917440"/>
            <a:ext cx="9938160" cy="2513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ts val="6599"/>
              </a:lnSpc>
            </a:pPr>
            <a:r>
              <a:rPr b="0" lang="en-US" sz="6600" spc="-265" strike="noStrike">
                <a:solidFill>
                  <a:srgbClr val="ffffff"/>
                </a:solidFill>
                <a:latin typeface="ไอติม"/>
                <a:ea typeface="ไอติม"/>
              </a:rPr>
              <a:t>N'hésitez pas à me contacter par mail ou via Pronote</a:t>
            </a:r>
            <a:endParaRPr b="0" lang="fr-FR" sz="6600" spc="-1" strike="noStrike">
              <a:latin typeface="Arial"/>
            </a:endParaRPr>
          </a:p>
        </p:txBody>
      </p:sp>
      <p:grpSp>
        <p:nvGrpSpPr>
          <p:cNvPr id="368" name="Group 11"/>
          <p:cNvGrpSpPr/>
          <p:nvPr/>
        </p:nvGrpSpPr>
        <p:grpSpPr>
          <a:xfrm>
            <a:off x="3125880" y="6184440"/>
            <a:ext cx="5002560" cy="1093680"/>
            <a:chOff x="3125880" y="6184440"/>
            <a:chExt cx="5002560" cy="1093680"/>
          </a:xfrm>
        </p:grpSpPr>
        <p:sp>
          <p:nvSpPr>
            <p:cNvPr id="369" name="TextBox 12"/>
            <p:cNvSpPr/>
            <p:nvPr/>
          </p:nvSpPr>
          <p:spPr>
            <a:xfrm>
              <a:off x="3125880" y="6184440"/>
              <a:ext cx="50025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ADRESSE E-MAIL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370" name="TextBox 13"/>
            <p:cNvSpPr/>
            <p:nvPr/>
          </p:nvSpPr>
          <p:spPr>
            <a:xfrm>
              <a:off x="3125880" y="6834240"/>
              <a:ext cx="5002560" cy="443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ts val="3498"/>
                </a:lnSpc>
              </a:pPr>
              <a:r>
                <a:rPr b="0" lang="en-US" sz="2500" spc="-100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aurelien.meunier@ac-montpellier.fr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371" name="TextBox 14"/>
          <p:cNvSpPr/>
          <p:nvPr/>
        </p:nvSpPr>
        <p:spPr>
          <a:xfrm>
            <a:off x="10620360" y="6182280"/>
            <a:ext cx="3952440" cy="91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ts val="3600"/>
              </a:lnSpc>
            </a:pPr>
            <a:r>
              <a:rPr b="0" lang="en-US" sz="3000" spc="-1" strike="noStrike">
                <a:solidFill>
                  <a:srgbClr val="ffffff"/>
                </a:solidFill>
                <a:latin typeface="ไอติม"/>
                <a:ea typeface="ไอติม"/>
              </a:rPr>
              <a:t>PRÉSENCE AU COLLÈGE</a:t>
            </a:r>
            <a:endParaRPr b="0" lang="fr-FR" sz="3000" spc="-1" strike="noStrike">
              <a:latin typeface="Arial"/>
            </a:endParaRPr>
          </a:p>
        </p:txBody>
      </p:sp>
      <p:sp>
        <p:nvSpPr>
          <p:cNvPr id="372" name="TextBox 15"/>
          <p:cNvSpPr/>
          <p:nvPr/>
        </p:nvSpPr>
        <p:spPr>
          <a:xfrm>
            <a:off x="10735200" y="7092000"/>
            <a:ext cx="3952440" cy="443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ts val="3498"/>
              </a:lnSpc>
            </a:pPr>
            <a:r>
              <a:rPr b="0" lang="en-US" sz="2500" spc="-100" strike="noStrike">
                <a:solidFill>
                  <a:srgbClr val="ffffff"/>
                </a:solidFill>
                <a:latin typeface="Didact Gothic"/>
                <a:ea typeface="Didact Gothic"/>
              </a:rPr>
              <a:t>Jeudi 9h-12h / 13h-17h</a:t>
            </a:r>
            <a:endParaRPr b="0" lang="fr-FR" sz="2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"/>
          <p:cNvSpPr/>
          <p:nvPr/>
        </p:nvSpPr>
        <p:spPr>
          <a:xfrm rot="20962200">
            <a:off x="-360" y="3387240"/>
            <a:ext cx="1241280" cy="1220760"/>
          </a:xfrm>
          <a:custGeom>
            <a:avLst/>
            <a:gdLst/>
            <a:ahLst/>
            <a:rect l="l" t="t" r="r" b="b"/>
            <a:pathLst>
              <a:path w="1241580" h="1221263">
                <a:moveTo>
                  <a:pt x="0" y="0"/>
                </a:moveTo>
                <a:lnTo>
                  <a:pt x="1241580" y="0"/>
                </a:lnTo>
                <a:lnTo>
                  <a:pt x="1241580" y="1221263"/>
                </a:lnTo>
                <a:lnTo>
                  <a:pt x="0" y="1221263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Freeform 3"/>
          <p:cNvSpPr/>
          <p:nvPr/>
        </p:nvSpPr>
        <p:spPr>
          <a:xfrm rot="18135600">
            <a:off x="-515880" y="4158720"/>
            <a:ext cx="1590480" cy="1090080"/>
          </a:xfrm>
          <a:custGeom>
            <a:avLst/>
            <a:gdLst/>
            <a:ahLst/>
            <a:rect l="l" t="t" r="r" b="b"/>
            <a:pathLst>
              <a:path w="1590841" h="1090449">
                <a:moveTo>
                  <a:pt x="0" y="0"/>
                </a:moveTo>
                <a:lnTo>
                  <a:pt x="1590841" y="0"/>
                </a:lnTo>
                <a:lnTo>
                  <a:pt x="1590841" y="1090449"/>
                </a:lnTo>
                <a:lnTo>
                  <a:pt x="0" y="109044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3" name="Freeform 4"/>
          <p:cNvSpPr/>
          <p:nvPr/>
        </p:nvSpPr>
        <p:spPr>
          <a:xfrm flipH="1" rot="4927200">
            <a:off x="216000" y="-676800"/>
            <a:ext cx="1378800" cy="2369880"/>
          </a:xfrm>
          <a:custGeom>
            <a:avLst/>
            <a:gdLst/>
            <a:ahLst/>
            <a:rect l="l" t="t" r="r" b="b"/>
            <a:pathLst>
              <a:path w="1379048" h="2370239">
                <a:moveTo>
                  <a:pt x="1379048" y="0"/>
                </a:moveTo>
                <a:lnTo>
                  <a:pt x="0" y="0"/>
                </a:lnTo>
                <a:lnTo>
                  <a:pt x="0" y="2370239"/>
                </a:lnTo>
                <a:lnTo>
                  <a:pt x="1379048" y="2370239"/>
                </a:lnTo>
                <a:lnTo>
                  <a:pt x="1379048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Freeform 5"/>
          <p:cNvSpPr/>
          <p:nvPr/>
        </p:nvSpPr>
        <p:spPr>
          <a:xfrm rot="1733400">
            <a:off x="-620280" y="8165520"/>
            <a:ext cx="1402920" cy="1379880"/>
          </a:xfrm>
          <a:custGeom>
            <a:avLst/>
            <a:gdLst/>
            <a:ahLst/>
            <a:rect l="l" t="t" r="r" b="b"/>
            <a:pathLst>
              <a:path w="1403145" h="1380185">
                <a:moveTo>
                  <a:pt x="0" y="0"/>
                </a:moveTo>
                <a:lnTo>
                  <a:pt x="1403145" y="0"/>
                </a:lnTo>
                <a:lnTo>
                  <a:pt x="1403145" y="1380185"/>
                </a:lnTo>
                <a:lnTo>
                  <a:pt x="0" y="138018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Freeform 6"/>
          <p:cNvSpPr/>
          <p:nvPr/>
        </p:nvSpPr>
        <p:spPr>
          <a:xfrm rot="7859400">
            <a:off x="12022200" y="9465120"/>
            <a:ext cx="1074600" cy="1156680"/>
          </a:xfrm>
          <a:custGeom>
            <a:avLst/>
            <a:gdLst/>
            <a:ahLst/>
            <a:rect l="l" t="t" r="r" b="b"/>
            <a:pathLst>
              <a:path w="1075028" h="1157075">
                <a:moveTo>
                  <a:pt x="0" y="0"/>
                </a:moveTo>
                <a:lnTo>
                  <a:pt x="1075029" y="0"/>
                </a:lnTo>
                <a:lnTo>
                  <a:pt x="1075029" y="1157076"/>
                </a:lnTo>
                <a:lnTo>
                  <a:pt x="0" y="115707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6" name="Freeform 7"/>
          <p:cNvSpPr/>
          <p:nvPr/>
        </p:nvSpPr>
        <p:spPr>
          <a:xfrm rot="163200">
            <a:off x="17089200" y="7788960"/>
            <a:ext cx="1539360" cy="562320"/>
          </a:xfrm>
          <a:custGeom>
            <a:avLst/>
            <a:gdLst/>
            <a:ahLst/>
            <a:rect l="l" t="t" r="r" b="b"/>
            <a:pathLst>
              <a:path w="1539821" h="562735">
                <a:moveTo>
                  <a:pt x="0" y="0"/>
                </a:moveTo>
                <a:lnTo>
                  <a:pt x="1539821" y="0"/>
                </a:lnTo>
                <a:lnTo>
                  <a:pt x="1539821" y="562735"/>
                </a:lnTo>
                <a:lnTo>
                  <a:pt x="0" y="56273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6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7" name="Freeform 8"/>
          <p:cNvSpPr/>
          <p:nvPr/>
        </p:nvSpPr>
        <p:spPr>
          <a:xfrm rot="12802200">
            <a:off x="4498560" y="9490320"/>
            <a:ext cx="2017440" cy="1276200"/>
          </a:xfrm>
          <a:custGeom>
            <a:avLst/>
            <a:gdLst/>
            <a:ahLst/>
            <a:rect l="l" t="t" r="r" b="b"/>
            <a:pathLst>
              <a:path w="2017772" h="1276699">
                <a:moveTo>
                  <a:pt x="0" y="0"/>
                </a:moveTo>
                <a:lnTo>
                  <a:pt x="2017772" y="0"/>
                </a:lnTo>
                <a:lnTo>
                  <a:pt x="2017772" y="1276700"/>
                </a:lnTo>
                <a:lnTo>
                  <a:pt x="0" y="127670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7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8" name="Freeform 9"/>
          <p:cNvSpPr/>
          <p:nvPr/>
        </p:nvSpPr>
        <p:spPr>
          <a:xfrm rot="2211600">
            <a:off x="14736600" y="-250920"/>
            <a:ext cx="1264680" cy="1361160"/>
          </a:xfrm>
          <a:custGeom>
            <a:avLst/>
            <a:gdLst/>
            <a:ahLst/>
            <a:rect l="l" t="t" r="r" b="b"/>
            <a:pathLst>
              <a:path w="1264965" h="1361508">
                <a:moveTo>
                  <a:pt x="0" y="0"/>
                </a:moveTo>
                <a:lnTo>
                  <a:pt x="1264965" y="0"/>
                </a:lnTo>
                <a:lnTo>
                  <a:pt x="1264965" y="1361508"/>
                </a:lnTo>
                <a:lnTo>
                  <a:pt x="0" y="1361508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8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Freeform 10"/>
          <p:cNvSpPr/>
          <p:nvPr/>
        </p:nvSpPr>
        <p:spPr>
          <a:xfrm rot="3331200">
            <a:off x="17630280" y="4309560"/>
            <a:ext cx="1315440" cy="1062000"/>
          </a:xfrm>
          <a:custGeom>
            <a:avLst/>
            <a:gdLst/>
            <a:ahLst/>
            <a:rect l="l" t="t" r="r" b="b"/>
            <a:pathLst>
              <a:path w="1315850" h="1062250">
                <a:moveTo>
                  <a:pt x="0" y="0"/>
                </a:moveTo>
                <a:lnTo>
                  <a:pt x="1315850" y="0"/>
                </a:lnTo>
                <a:lnTo>
                  <a:pt x="1315850" y="1062250"/>
                </a:lnTo>
                <a:lnTo>
                  <a:pt x="0" y="106225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9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Freeform 11"/>
          <p:cNvSpPr/>
          <p:nvPr/>
        </p:nvSpPr>
        <p:spPr>
          <a:xfrm rot="15971400">
            <a:off x="17251920" y="3271320"/>
            <a:ext cx="1537920" cy="819000"/>
          </a:xfrm>
          <a:custGeom>
            <a:avLst/>
            <a:gdLst/>
            <a:ahLst/>
            <a:rect l="l" t="t" r="r" b="b"/>
            <a:pathLst>
              <a:path w="1538166" h="819423">
                <a:moveTo>
                  <a:pt x="0" y="0"/>
                </a:moveTo>
                <a:lnTo>
                  <a:pt x="1538166" y="0"/>
                </a:lnTo>
                <a:lnTo>
                  <a:pt x="1538166" y="819423"/>
                </a:lnTo>
                <a:lnTo>
                  <a:pt x="0" y="819423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0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1" name="Freeform 12"/>
          <p:cNvSpPr/>
          <p:nvPr/>
        </p:nvSpPr>
        <p:spPr>
          <a:xfrm rot="1489200">
            <a:off x="7585920" y="-651960"/>
            <a:ext cx="1334520" cy="1356480"/>
          </a:xfrm>
          <a:custGeom>
            <a:avLst/>
            <a:gdLst/>
            <a:ahLst/>
            <a:rect l="l" t="t" r="r" b="b"/>
            <a:pathLst>
              <a:path w="1334812" h="1357018">
                <a:moveTo>
                  <a:pt x="0" y="0"/>
                </a:moveTo>
                <a:lnTo>
                  <a:pt x="1334812" y="0"/>
                </a:lnTo>
                <a:lnTo>
                  <a:pt x="1334812" y="1357018"/>
                </a:lnTo>
                <a:lnTo>
                  <a:pt x="0" y="1357018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02" name="Group 13"/>
          <p:cNvGrpSpPr/>
          <p:nvPr/>
        </p:nvGrpSpPr>
        <p:grpSpPr>
          <a:xfrm>
            <a:off x="2820600" y="1361880"/>
            <a:ext cx="12548160" cy="6300000"/>
            <a:chOff x="2820600" y="1361880"/>
            <a:chExt cx="12548160" cy="6300000"/>
          </a:xfrm>
        </p:grpSpPr>
        <p:sp>
          <p:nvSpPr>
            <p:cNvPr id="103" name="TextBox 14"/>
            <p:cNvSpPr/>
            <p:nvPr/>
          </p:nvSpPr>
          <p:spPr>
            <a:xfrm>
              <a:off x="2820600" y="1361880"/>
              <a:ext cx="12548160" cy="617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4" name="TextBox 15"/>
            <p:cNvSpPr/>
            <p:nvPr/>
          </p:nvSpPr>
          <p:spPr>
            <a:xfrm>
              <a:off x="2820600" y="2470680"/>
              <a:ext cx="12548160" cy="2297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ts val="9045"/>
                </a:lnSpc>
              </a:pPr>
              <a:r>
                <a:rPr b="0" lang="en-US" sz="10050" spc="-403" strike="noStrike">
                  <a:solidFill>
                    <a:srgbClr val="fbe675"/>
                  </a:solidFill>
                  <a:latin typeface="ไอติม"/>
                  <a:ea typeface="ไอติม"/>
                </a:rPr>
                <a:t>Les études après la 3ème</a:t>
              </a:r>
              <a:endParaRPr b="0" lang="fr-FR" sz="10050" spc="-1" strike="noStrike">
                <a:latin typeface="Arial"/>
              </a:endParaRPr>
            </a:p>
          </p:txBody>
        </p:sp>
        <p:sp>
          <p:nvSpPr>
            <p:cNvPr id="105" name="TextBox 16"/>
            <p:cNvSpPr/>
            <p:nvPr/>
          </p:nvSpPr>
          <p:spPr>
            <a:xfrm>
              <a:off x="4619880" y="3821760"/>
              <a:ext cx="8949240" cy="3840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ts val="5040"/>
                </a:lnSpc>
              </a:pPr>
              <a:r>
                <a:rPr b="0" lang="en-US" sz="3600" spc="-72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AURÉLIEN MEUNIER</a:t>
              </a:r>
              <a:endParaRPr b="0" lang="fr-FR" sz="3600" spc="-1" strike="noStrike">
                <a:latin typeface="Arial"/>
              </a:endParaRPr>
            </a:p>
            <a:p>
              <a:pPr algn="ctr">
                <a:lnSpc>
                  <a:spcPts val="5040"/>
                </a:lnSpc>
              </a:pPr>
              <a:r>
                <a:rPr b="0" lang="en-US" sz="3600" spc="-72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PSYCHOLOGUE DE L’ÉDUCATION NATIONALE</a:t>
              </a:r>
              <a:endParaRPr b="0" lang="fr-FR" sz="3600" spc="-1" strike="noStrike">
                <a:latin typeface="Arial"/>
              </a:endParaRPr>
            </a:p>
            <a:p>
              <a:pPr algn="ctr">
                <a:lnSpc>
                  <a:spcPts val="5040"/>
                </a:lnSpc>
              </a:pPr>
              <a:r>
                <a:rPr b="0" lang="en-US" sz="3600" spc="-72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PERMANENCES AU COLLÈGE J. ROSTAND :</a:t>
              </a:r>
              <a:endParaRPr b="0" lang="fr-FR" sz="3600" spc="-1" strike="noStrike">
                <a:latin typeface="Arial"/>
              </a:endParaRPr>
            </a:p>
            <a:p>
              <a:pPr algn="ctr">
                <a:lnSpc>
                  <a:spcPts val="5040"/>
                </a:lnSpc>
              </a:pPr>
              <a:r>
                <a:rPr b="0" lang="en-US" sz="3600" spc="-72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JEUDI DE 9H À 12H ET DE 13H À 17H </a:t>
              </a:r>
              <a:endParaRPr b="0" lang="fr-FR" sz="3600" spc="-1" strike="noStrike">
                <a:latin typeface="Arial"/>
              </a:endParaRPr>
            </a:p>
          </p:txBody>
        </p:sp>
      </p:grpSp>
      <p:sp>
        <p:nvSpPr>
          <p:cNvPr id="106" name="Freeform 17"/>
          <p:cNvSpPr/>
          <p:nvPr/>
        </p:nvSpPr>
        <p:spPr>
          <a:xfrm>
            <a:off x="101520" y="7743240"/>
            <a:ext cx="9798480" cy="2336760"/>
          </a:xfrm>
          <a:custGeom>
            <a:avLst/>
            <a:gdLst/>
            <a:ahLst/>
            <a:rect l="l" t="t" r="r" b="b"/>
            <a:pathLst>
              <a:path w="9798908" h="2337209">
                <a:moveTo>
                  <a:pt x="0" y="0"/>
                </a:moveTo>
                <a:lnTo>
                  <a:pt x="9798908" y="0"/>
                </a:lnTo>
                <a:lnTo>
                  <a:pt x="9798908" y="2337209"/>
                </a:lnTo>
                <a:lnTo>
                  <a:pt x="0" y="233720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Freeform 2"/>
          <p:cNvSpPr/>
          <p:nvPr/>
        </p:nvSpPr>
        <p:spPr>
          <a:xfrm>
            <a:off x="1791720" y="988560"/>
            <a:ext cx="5186880" cy="8269200"/>
          </a:xfrm>
          <a:custGeom>
            <a:avLst/>
            <a:gdLst/>
            <a:ahLst/>
            <a:rect l="l" t="t" r="r" b="b"/>
            <a:pathLst>
              <a:path w="5187312" h="8269627">
                <a:moveTo>
                  <a:pt x="0" y="0"/>
                </a:moveTo>
                <a:lnTo>
                  <a:pt x="5187312" y="0"/>
                </a:lnTo>
                <a:lnTo>
                  <a:pt x="5187312" y="8269627"/>
                </a:lnTo>
                <a:lnTo>
                  <a:pt x="0" y="8269627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TextBox 3"/>
          <p:cNvSpPr/>
          <p:nvPr/>
        </p:nvSpPr>
        <p:spPr>
          <a:xfrm>
            <a:off x="2396880" y="4246560"/>
            <a:ext cx="3520800" cy="1492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ts val="5876"/>
              </a:lnSpc>
            </a:pPr>
            <a:r>
              <a:rPr b="0" lang="en-US" sz="5880" spc="-236" strike="noStrike">
                <a:solidFill>
                  <a:srgbClr val="ffffff"/>
                </a:solidFill>
                <a:latin typeface="ไอติม"/>
                <a:ea typeface="ไอติม"/>
              </a:rPr>
              <a:t>Choisir une voie</a:t>
            </a:r>
            <a:endParaRPr b="0" lang="fr-FR" sz="5880" spc="-1" strike="noStrike">
              <a:latin typeface="Arial"/>
            </a:endParaRPr>
          </a:p>
        </p:txBody>
      </p:sp>
      <p:sp>
        <p:nvSpPr>
          <p:cNvPr id="109" name="Freeform 4"/>
          <p:cNvSpPr/>
          <p:nvPr/>
        </p:nvSpPr>
        <p:spPr>
          <a:xfrm>
            <a:off x="8899920" y="1504440"/>
            <a:ext cx="585720" cy="574200"/>
          </a:xfrm>
          <a:custGeom>
            <a:avLst/>
            <a:gdLst/>
            <a:ahLst/>
            <a:rect l="l" t="t" r="r" b="b"/>
            <a:pathLst>
              <a:path w="586164" h="574441">
                <a:moveTo>
                  <a:pt x="0" y="0"/>
                </a:moveTo>
                <a:lnTo>
                  <a:pt x="586164" y="0"/>
                </a:lnTo>
                <a:lnTo>
                  <a:pt x="586164" y="574440"/>
                </a:lnTo>
                <a:lnTo>
                  <a:pt x="0" y="57444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10" name="Group 5"/>
          <p:cNvGrpSpPr/>
          <p:nvPr/>
        </p:nvGrpSpPr>
        <p:grpSpPr>
          <a:xfrm>
            <a:off x="10298520" y="1381320"/>
            <a:ext cx="7738920" cy="2849040"/>
            <a:chOff x="10298520" y="1381320"/>
            <a:chExt cx="7738920" cy="2849040"/>
          </a:xfrm>
        </p:grpSpPr>
        <p:sp>
          <p:nvSpPr>
            <p:cNvPr id="111" name="TextBox 6"/>
            <p:cNvSpPr/>
            <p:nvPr/>
          </p:nvSpPr>
          <p:spPr>
            <a:xfrm>
              <a:off x="10298520" y="1381320"/>
              <a:ext cx="7738920" cy="914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SECONDE GÉNÉRALE ET TECHNOLOGIQUE 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112" name="TextBox 7"/>
            <p:cNvSpPr/>
            <p:nvPr/>
          </p:nvSpPr>
          <p:spPr>
            <a:xfrm>
              <a:off x="10298520" y="2009520"/>
              <a:ext cx="7738920" cy="22208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498"/>
                </a:lnSpc>
              </a:pPr>
              <a:r>
                <a:rPr b="0" lang="en-US" sz="2500" spc="-100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Bac général -&gt; études longues </a:t>
              </a:r>
              <a:endParaRPr b="0" lang="fr-FR" sz="2500" spc="-1" strike="noStrike">
                <a:latin typeface="Arial"/>
              </a:endParaRPr>
            </a:p>
            <a:p>
              <a:pPr>
                <a:lnSpc>
                  <a:spcPts val="3498"/>
                </a:lnSpc>
              </a:pPr>
              <a:r>
                <a:rPr b="0" lang="en-US" sz="2500" spc="-100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Majoritairement bac +5</a:t>
              </a:r>
              <a:endParaRPr b="0" lang="fr-FR" sz="2500" spc="-1" strike="noStrike">
                <a:latin typeface="Arial"/>
              </a:endParaRPr>
            </a:p>
            <a:p>
              <a:pPr>
                <a:lnSpc>
                  <a:spcPts val="3498"/>
                </a:lnSpc>
              </a:pPr>
              <a:endParaRPr b="0" lang="fr-FR" sz="2500" spc="-1" strike="noStrike">
                <a:latin typeface="Arial"/>
              </a:endParaRPr>
            </a:p>
            <a:p>
              <a:pPr>
                <a:lnSpc>
                  <a:spcPts val="3498"/>
                </a:lnSpc>
              </a:pPr>
              <a:r>
                <a:rPr b="0" lang="en-US" sz="2500" spc="-100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Bac technologique -&gt; études courtes </a:t>
              </a:r>
              <a:endParaRPr b="0" lang="fr-FR" sz="2500" spc="-1" strike="noStrike">
                <a:latin typeface="Arial"/>
              </a:endParaRPr>
            </a:p>
            <a:p>
              <a:pPr>
                <a:lnSpc>
                  <a:spcPts val="3498"/>
                </a:lnSpc>
              </a:pPr>
              <a:r>
                <a:rPr b="0" lang="en-US" sz="2500" spc="-100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Majoritairement bac +2 / +3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113" name="Freeform 8"/>
          <p:cNvSpPr/>
          <p:nvPr/>
        </p:nvSpPr>
        <p:spPr>
          <a:xfrm>
            <a:off x="8899920" y="5142600"/>
            <a:ext cx="585720" cy="574200"/>
          </a:xfrm>
          <a:custGeom>
            <a:avLst/>
            <a:gdLst/>
            <a:ahLst/>
            <a:rect l="l" t="t" r="r" b="b"/>
            <a:pathLst>
              <a:path w="586164" h="574441">
                <a:moveTo>
                  <a:pt x="0" y="0"/>
                </a:moveTo>
                <a:lnTo>
                  <a:pt x="586164" y="0"/>
                </a:lnTo>
                <a:lnTo>
                  <a:pt x="586164" y="574441"/>
                </a:lnTo>
                <a:lnTo>
                  <a:pt x="0" y="57444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14" name="Group 9"/>
          <p:cNvGrpSpPr/>
          <p:nvPr/>
        </p:nvGrpSpPr>
        <p:grpSpPr>
          <a:xfrm>
            <a:off x="10298520" y="5116320"/>
            <a:ext cx="7738920" cy="1135440"/>
            <a:chOff x="10298520" y="5116320"/>
            <a:chExt cx="7738920" cy="1135440"/>
          </a:xfrm>
        </p:grpSpPr>
        <p:sp>
          <p:nvSpPr>
            <p:cNvPr id="115" name="TextBox 10"/>
            <p:cNvSpPr/>
            <p:nvPr/>
          </p:nvSpPr>
          <p:spPr>
            <a:xfrm>
              <a:off x="10298520" y="5116320"/>
              <a:ext cx="773892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SECONDE PROFESSIONNELLE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116" name="TextBox 11"/>
            <p:cNvSpPr/>
            <p:nvPr/>
          </p:nvSpPr>
          <p:spPr>
            <a:xfrm>
              <a:off x="10298520" y="5807880"/>
              <a:ext cx="7738920" cy="443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498"/>
                </a:lnSpc>
              </a:pPr>
              <a:r>
                <a:rPr b="0" lang="en-US" sz="2500" spc="-100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Bac professionnel -&gt; insertion professionnelle ou bac + 2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117" name="Freeform 12"/>
          <p:cNvSpPr/>
          <p:nvPr/>
        </p:nvSpPr>
        <p:spPr>
          <a:xfrm>
            <a:off x="8899920" y="7936560"/>
            <a:ext cx="585720" cy="574200"/>
          </a:xfrm>
          <a:custGeom>
            <a:avLst/>
            <a:gdLst/>
            <a:ahLst/>
            <a:rect l="l" t="t" r="r" b="b"/>
            <a:pathLst>
              <a:path w="586164" h="574441">
                <a:moveTo>
                  <a:pt x="0" y="0"/>
                </a:moveTo>
                <a:lnTo>
                  <a:pt x="586164" y="0"/>
                </a:lnTo>
                <a:lnTo>
                  <a:pt x="586164" y="574441"/>
                </a:lnTo>
                <a:lnTo>
                  <a:pt x="0" y="57444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Freeform 13"/>
          <p:cNvSpPr/>
          <p:nvPr/>
        </p:nvSpPr>
        <p:spPr>
          <a:xfrm>
            <a:off x="1690200" y="640080"/>
            <a:ext cx="1412640" cy="1496880"/>
          </a:xfrm>
          <a:custGeom>
            <a:avLst/>
            <a:gdLst/>
            <a:ahLst/>
            <a:rect l="l" t="t" r="r" b="b"/>
            <a:pathLst>
              <a:path w="1412928" h="1497323">
                <a:moveTo>
                  <a:pt x="0" y="0"/>
                </a:moveTo>
                <a:lnTo>
                  <a:pt x="1412929" y="0"/>
                </a:lnTo>
                <a:lnTo>
                  <a:pt x="1412929" y="1497323"/>
                </a:lnTo>
                <a:lnTo>
                  <a:pt x="0" y="1497323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19" name="Group 15"/>
          <p:cNvGrpSpPr/>
          <p:nvPr/>
        </p:nvGrpSpPr>
        <p:grpSpPr>
          <a:xfrm>
            <a:off x="10298520" y="7764840"/>
            <a:ext cx="6186600" cy="1072080"/>
            <a:chOff x="10298520" y="7764840"/>
            <a:chExt cx="6186600" cy="1072080"/>
          </a:xfrm>
        </p:grpSpPr>
        <p:sp>
          <p:nvSpPr>
            <p:cNvPr id="120" name="TextBox 16"/>
            <p:cNvSpPr/>
            <p:nvPr/>
          </p:nvSpPr>
          <p:spPr>
            <a:xfrm>
              <a:off x="10298520" y="7764840"/>
              <a:ext cx="618660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1ÈRE ANNÉE DE CAP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121" name="TextBox 17"/>
            <p:cNvSpPr/>
            <p:nvPr/>
          </p:nvSpPr>
          <p:spPr>
            <a:xfrm>
              <a:off x="10298520" y="8393040"/>
              <a:ext cx="6186600" cy="443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498"/>
                </a:lnSpc>
              </a:pPr>
              <a:r>
                <a:rPr b="0" lang="en-US" sz="2500" spc="-100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CAP -&gt; Insertion professionnelle ou Bac pro</a:t>
              </a:r>
              <a:endParaRPr b="0" lang="fr-FR" sz="25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Freeform 2"/>
          <p:cNvSpPr/>
          <p:nvPr/>
        </p:nvSpPr>
        <p:spPr>
          <a:xfrm rot="5400000">
            <a:off x="4284360" y="-2123640"/>
            <a:ext cx="9740880" cy="14173200"/>
          </a:xfrm>
          <a:custGeom>
            <a:avLst/>
            <a:gdLst/>
            <a:ahLst/>
            <a:rect l="l" t="t" r="r" b="b"/>
            <a:pathLst>
              <a:path w="9741219" h="14173732">
                <a:moveTo>
                  <a:pt x="0" y="0"/>
                </a:moveTo>
                <a:lnTo>
                  <a:pt x="9741219" y="0"/>
                </a:lnTo>
                <a:lnTo>
                  <a:pt x="9741219" y="14173731"/>
                </a:lnTo>
                <a:lnTo>
                  <a:pt x="0" y="1417373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Freeform 3"/>
          <p:cNvSpPr/>
          <p:nvPr/>
        </p:nvSpPr>
        <p:spPr>
          <a:xfrm rot="2427600">
            <a:off x="2400840" y="-170280"/>
            <a:ext cx="931320" cy="1369440"/>
          </a:xfrm>
          <a:custGeom>
            <a:avLst/>
            <a:gdLst/>
            <a:ahLst/>
            <a:rect l="l" t="t" r="r" b="b"/>
            <a:pathLst>
              <a:path w="931532" h="1369900">
                <a:moveTo>
                  <a:pt x="0" y="0"/>
                </a:moveTo>
                <a:lnTo>
                  <a:pt x="931532" y="0"/>
                </a:lnTo>
                <a:lnTo>
                  <a:pt x="931532" y="1369900"/>
                </a:lnTo>
                <a:lnTo>
                  <a:pt x="0" y="136990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Freeform 4"/>
          <p:cNvSpPr/>
          <p:nvPr/>
        </p:nvSpPr>
        <p:spPr>
          <a:xfrm>
            <a:off x="0" y="5384880"/>
            <a:ext cx="1452960" cy="1280880"/>
          </a:xfrm>
          <a:custGeom>
            <a:avLst/>
            <a:gdLst/>
            <a:ahLst/>
            <a:rect l="l" t="t" r="r" b="b"/>
            <a:pathLst>
              <a:path w="1453141" h="1281398">
                <a:moveTo>
                  <a:pt x="0" y="0"/>
                </a:moveTo>
                <a:lnTo>
                  <a:pt x="1453141" y="0"/>
                </a:lnTo>
                <a:lnTo>
                  <a:pt x="1453141" y="1281398"/>
                </a:lnTo>
                <a:lnTo>
                  <a:pt x="0" y="1281398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rcRect l="-46933" t="0" r="0" b="0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Freeform 5"/>
          <p:cNvSpPr/>
          <p:nvPr/>
        </p:nvSpPr>
        <p:spPr>
          <a:xfrm>
            <a:off x="16629480" y="0"/>
            <a:ext cx="1658160" cy="1028520"/>
          </a:xfrm>
          <a:custGeom>
            <a:avLst/>
            <a:gdLst/>
            <a:ahLst/>
            <a:rect l="l" t="t" r="r" b="b"/>
            <a:pathLst>
              <a:path w="1658633" h="1028700">
                <a:moveTo>
                  <a:pt x="0" y="0"/>
                </a:moveTo>
                <a:lnTo>
                  <a:pt x="1658633" y="0"/>
                </a:lnTo>
                <a:lnTo>
                  <a:pt x="1658633" y="1028700"/>
                </a:lnTo>
                <a:lnTo>
                  <a:pt x="0" y="102870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rcRect l="0" t="-28453" r="-32810" b="0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6" name="Freeform 6"/>
          <p:cNvSpPr/>
          <p:nvPr/>
        </p:nvSpPr>
        <p:spPr>
          <a:xfrm flipH="1" rot="3072600">
            <a:off x="17504280" y="5329080"/>
            <a:ext cx="747720" cy="1285560"/>
          </a:xfrm>
          <a:custGeom>
            <a:avLst/>
            <a:gdLst/>
            <a:ahLst/>
            <a:rect l="l" t="t" r="r" b="b"/>
            <a:pathLst>
              <a:path w="747959" h="1285554">
                <a:moveTo>
                  <a:pt x="747959" y="0"/>
                </a:moveTo>
                <a:lnTo>
                  <a:pt x="0" y="0"/>
                </a:lnTo>
                <a:lnTo>
                  <a:pt x="0" y="1285554"/>
                </a:lnTo>
                <a:lnTo>
                  <a:pt x="747959" y="1285554"/>
                </a:lnTo>
                <a:lnTo>
                  <a:pt x="747959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Freeform 7"/>
          <p:cNvSpPr/>
          <p:nvPr/>
        </p:nvSpPr>
        <p:spPr>
          <a:xfrm rot="12802200">
            <a:off x="15671880" y="9582480"/>
            <a:ext cx="1454040" cy="919800"/>
          </a:xfrm>
          <a:custGeom>
            <a:avLst/>
            <a:gdLst/>
            <a:ahLst/>
            <a:rect l="l" t="t" r="r" b="b"/>
            <a:pathLst>
              <a:path w="1454378" h="920225">
                <a:moveTo>
                  <a:pt x="0" y="0"/>
                </a:moveTo>
                <a:lnTo>
                  <a:pt x="1454378" y="0"/>
                </a:lnTo>
                <a:lnTo>
                  <a:pt x="1454378" y="920225"/>
                </a:lnTo>
                <a:lnTo>
                  <a:pt x="0" y="92022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6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Freeform 8"/>
          <p:cNvSpPr/>
          <p:nvPr/>
        </p:nvSpPr>
        <p:spPr>
          <a:xfrm rot="19443600">
            <a:off x="1850400" y="9797760"/>
            <a:ext cx="1087560" cy="1087560"/>
          </a:xfrm>
          <a:custGeom>
            <a:avLst/>
            <a:gdLst/>
            <a:ahLst/>
            <a:rect l="l" t="t" r="r" b="b"/>
            <a:pathLst>
              <a:path w="1087988" h="1087988">
                <a:moveTo>
                  <a:pt x="0" y="0"/>
                </a:moveTo>
                <a:lnTo>
                  <a:pt x="1087988" y="0"/>
                </a:lnTo>
                <a:lnTo>
                  <a:pt x="1087988" y="1087988"/>
                </a:lnTo>
                <a:lnTo>
                  <a:pt x="0" y="1087988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7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Freeform 9"/>
          <p:cNvSpPr/>
          <p:nvPr/>
        </p:nvSpPr>
        <p:spPr>
          <a:xfrm>
            <a:off x="2939760" y="937800"/>
            <a:ext cx="13080600" cy="7781040"/>
          </a:xfrm>
          <a:custGeom>
            <a:avLst/>
            <a:gdLst/>
            <a:ahLst/>
            <a:rect l="l" t="t" r="r" b="b"/>
            <a:pathLst>
              <a:path w="13081133" h="7781486">
                <a:moveTo>
                  <a:pt x="0" y="0"/>
                </a:moveTo>
                <a:lnTo>
                  <a:pt x="13081133" y="0"/>
                </a:lnTo>
                <a:lnTo>
                  <a:pt x="13081133" y="7781486"/>
                </a:lnTo>
                <a:lnTo>
                  <a:pt x="0" y="778148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8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0" name="Group 2"/>
          <p:cNvGrpSpPr/>
          <p:nvPr/>
        </p:nvGrpSpPr>
        <p:grpSpPr>
          <a:xfrm>
            <a:off x="2297880" y="3115800"/>
            <a:ext cx="13691880" cy="4721760"/>
            <a:chOff x="2297880" y="3115800"/>
            <a:chExt cx="13691880" cy="4721760"/>
          </a:xfrm>
        </p:grpSpPr>
        <p:sp>
          <p:nvSpPr>
            <p:cNvPr id="131" name="TextBox 3"/>
            <p:cNvSpPr/>
            <p:nvPr/>
          </p:nvSpPr>
          <p:spPr>
            <a:xfrm>
              <a:off x="2297880" y="3115800"/>
              <a:ext cx="13691880" cy="171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ts val="6761"/>
                </a:lnSpc>
              </a:pPr>
              <a:r>
                <a:rPr b="0" lang="en-US" sz="6760" spc="-270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Attention :</a:t>
              </a:r>
              <a:endParaRPr b="0" lang="fr-FR" sz="6760" spc="-1" strike="noStrike">
                <a:latin typeface="Arial"/>
              </a:endParaRPr>
            </a:p>
            <a:p>
              <a:pPr algn="ctr">
                <a:lnSpc>
                  <a:spcPts val="6761"/>
                </a:lnSpc>
              </a:pPr>
              <a:r>
                <a:rPr b="0" lang="en-US" sz="6760" spc="-270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Réforme du bac de 2021</a:t>
              </a:r>
              <a:endParaRPr b="0" lang="fr-FR" sz="6760" spc="-1" strike="noStrike">
                <a:latin typeface="Arial"/>
              </a:endParaRPr>
            </a:p>
          </p:txBody>
        </p:sp>
        <p:sp>
          <p:nvSpPr>
            <p:cNvPr id="132" name="TextBox 4"/>
            <p:cNvSpPr/>
            <p:nvPr/>
          </p:nvSpPr>
          <p:spPr>
            <a:xfrm>
              <a:off x="3909240" y="5803200"/>
              <a:ext cx="10469520" cy="2034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lvl="1" marL="720720" indent="-360000" algn="just">
                <a:lnSpc>
                  <a:spcPts val="4005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334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Disparition des séries S, ES, L</a:t>
              </a:r>
              <a:endParaRPr b="0" lang="fr-FR" sz="3340" spc="-1" strike="noStrike">
                <a:latin typeface="Arial"/>
              </a:endParaRPr>
            </a:p>
            <a:p>
              <a:pPr lvl="1" marL="720720" indent="-360000" algn="just">
                <a:lnSpc>
                  <a:spcPts val="4005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334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Mise en place des enseignements de spécialités</a:t>
              </a:r>
              <a:endParaRPr b="0" lang="fr-FR" sz="3340" spc="-1" strike="noStrike">
                <a:latin typeface="Arial"/>
              </a:endParaRPr>
            </a:p>
            <a:p>
              <a:pPr lvl="1" marL="720720" indent="-360000" algn="just">
                <a:lnSpc>
                  <a:spcPts val="4005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334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Site ressources : Horizon 21 </a:t>
              </a:r>
              <a:endParaRPr b="0" lang="fr-FR" sz="3340" spc="-1" strike="noStrike">
                <a:latin typeface="Arial"/>
              </a:endParaRPr>
            </a:p>
          </p:txBody>
        </p:sp>
      </p:grpSp>
      <p:sp>
        <p:nvSpPr>
          <p:cNvPr id="133" name="Freeform 5"/>
          <p:cNvSpPr/>
          <p:nvPr/>
        </p:nvSpPr>
        <p:spPr>
          <a:xfrm rot="13271400">
            <a:off x="7738560" y="-210960"/>
            <a:ext cx="971280" cy="948240"/>
          </a:xfrm>
          <a:custGeom>
            <a:avLst/>
            <a:gdLst/>
            <a:ahLst/>
            <a:rect l="l" t="t" r="r" b="b"/>
            <a:pathLst>
              <a:path w="971559" h="948595">
                <a:moveTo>
                  <a:pt x="0" y="0"/>
                </a:moveTo>
                <a:lnTo>
                  <a:pt x="971559" y="0"/>
                </a:lnTo>
                <a:lnTo>
                  <a:pt x="971559" y="948595"/>
                </a:lnTo>
                <a:lnTo>
                  <a:pt x="0" y="94859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4" name="Freeform 6"/>
          <p:cNvSpPr/>
          <p:nvPr/>
        </p:nvSpPr>
        <p:spPr>
          <a:xfrm rot="2949000">
            <a:off x="5332680" y="7200"/>
            <a:ext cx="821520" cy="808200"/>
          </a:xfrm>
          <a:custGeom>
            <a:avLst/>
            <a:gdLst/>
            <a:ahLst/>
            <a:rect l="l" t="t" r="r" b="b"/>
            <a:pathLst>
              <a:path w="821859" h="808410">
                <a:moveTo>
                  <a:pt x="0" y="0"/>
                </a:moveTo>
                <a:lnTo>
                  <a:pt x="821859" y="0"/>
                </a:lnTo>
                <a:lnTo>
                  <a:pt x="821859" y="808411"/>
                </a:lnTo>
                <a:lnTo>
                  <a:pt x="0" y="80841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Freeform 7"/>
          <p:cNvSpPr/>
          <p:nvPr/>
        </p:nvSpPr>
        <p:spPr>
          <a:xfrm rot="893400">
            <a:off x="10150200" y="-269280"/>
            <a:ext cx="1202760" cy="970920"/>
          </a:xfrm>
          <a:custGeom>
            <a:avLst/>
            <a:gdLst/>
            <a:ahLst/>
            <a:rect l="l" t="t" r="r" b="b"/>
            <a:pathLst>
              <a:path w="1203019" h="971164">
                <a:moveTo>
                  <a:pt x="0" y="0"/>
                </a:moveTo>
                <a:lnTo>
                  <a:pt x="1203018" y="0"/>
                </a:lnTo>
                <a:lnTo>
                  <a:pt x="1203018" y="971164"/>
                </a:lnTo>
                <a:lnTo>
                  <a:pt x="0" y="971164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Freeform 8"/>
          <p:cNvSpPr/>
          <p:nvPr/>
        </p:nvSpPr>
        <p:spPr>
          <a:xfrm rot="1777200">
            <a:off x="38160" y="-186840"/>
            <a:ext cx="898920" cy="898920"/>
          </a:xfrm>
          <a:custGeom>
            <a:avLst/>
            <a:gdLst/>
            <a:ahLst/>
            <a:rect l="l" t="t" r="r" b="b"/>
            <a:pathLst>
              <a:path w="899163" h="899163">
                <a:moveTo>
                  <a:pt x="0" y="0"/>
                </a:moveTo>
                <a:lnTo>
                  <a:pt x="899163" y="0"/>
                </a:lnTo>
                <a:lnTo>
                  <a:pt x="899163" y="899163"/>
                </a:lnTo>
                <a:lnTo>
                  <a:pt x="0" y="899163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Freeform 9"/>
          <p:cNvSpPr/>
          <p:nvPr/>
        </p:nvSpPr>
        <p:spPr>
          <a:xfrm flipH="1" rot="16744800">
            <a:off x="2552760" y="-503640"/>
            <a:ext cx="979920" cy="1684440"/>
          </a:xfrm>
          <a:custGeom>
            <a:avLst/>
            <a:gdLst/>
            <a:ahLst/>
            <a:rect l="l" t="t" r="r" b="b"/>
            <a:pathLst>
              <a:path w="980101" h="1684548">
                <a:moveTo>
                  <a:pt x="980101" y="0"/>
                </a:moveTo>
                <a:lnTo>
                  <a:pt x="0" y="0"/>
                </a:lnTo>
                <a:lnTo>
                  <a:pt x="0" y="1684548"/>
                </a:lnTo>
                <a:lnTo>
                  <a:pt x="980101" y="1684548"/>
                </a:lnTo>
                <a:lnTo>
                  <a:pt x="980101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Freeform 10"/>
          <p:cNvSpPr/>
          <p:nvPr/>
        </p:nvSpPr>
        <p:spPr>
          <a:xfrm rot="13694400">
            <a:off x="15279120" y="68400"/>
            <a:ext cx="1085400" cy="686520"/>
          </a:xfrm>
          <a:custGeom>
            <a:avLst/>
            <a:gdLst/>
            <a:ahLst/>
            <a:rect l="l" t="t" r="r" b="b"/>
            <a:pathLst>
              <a:path w="1085796" h="687013">
                <a:moveTo>
                  <a:pt x="0" y="0"/>
                </a:moveTo>
                <a:lnTo>
                  <a:pt x="1085796" y="0"/>
                </a:lnTo>
                <a:lnTo>
                  <a:pt x="1085796" y="687013"/>
                </a:lnTo>
                <a:lnTo>
                  <a:pt x="0" y="687013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6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Freeform 11"/>
          <p:cNvSpPr/>
          <p:nvPr/>
        </p:nvSpPr>
        <p:spPr>
          <a:xfrm rot="20187000">
            <a:off x="17729280" y="107640"/>
            <a:ext cx="793440" cy="854280"/>
          </a:xfrm>
          <a:custGeom>
            <a:avLst/>
            <a:gdLst/>
            <a:ahLst/>
            <a:rect l="l" t="t" r="r" b="b"/>
            <a:pathLst>
              <a:path w="793884" h="854474">
                <a:moveTo>
                  <a:pt x="0" y="0"/>
                </a:moveTo>
                <a:lnTo>
                  <a:pt x="793885" y="0"/>
                </a:lnTo>
                <a:lnTo>
                  <a:pt x="793885" y="854474"/>
                </a:lnTo>
                <a:lnTo>
                  <a:pt x="0" y="854474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7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Freeform 12"/>
          <p:cNvSpPr/>
          <p:nvPr/>
        </p:nvSpPr>
        <p:spPr>
          <a:xfrm rot="17799600">
            <a:off x="12866040" y="-97200"/>
            <a:ext cx="988200" cy="1041480"/>
          </a:xfrm>
          <a:custGeom>
            <a:avLst/>
            <a:gdLst/>
            <a:ahLst/>
            <a:rect l="l" t="t" r="r" b="b"/>
            <a:pathLst>
              <a:path w="988688" h="1041721">
                <a:moveTo>
                  <a:pt x="0" y="0"/>
                </a:moveTo>
                <a:lnTo>
                  <a:pt x="988688" y="0"/>
                </a:lnTo>
                <a:lnTo>
                  <a:pt x="988688" y="1041721"/>
                </a:lnTo>
                <a:lnTo>
                  <a:pt x="0" y="104172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8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Freeform 13"/>
          <p:cNvSpPr/>
          <p:nvPr/>
        </p:nvSpPr>
        <p:spPr>
          <a:xfrm flipH="1" rot="3978600">
            <a:off x="238320" y="9178560"/>
            <a:ext cx="745920" cy="1281960"/>
          </a:xfrm>
          <a:custGeom>
            <a:avLst/>
            <a:gdLst/>
            <a:ahLst/>
            <a:rect l="l" t="t" r="r" b="b"/>
            <a:pathLst>
              <a:path w="746338" h="1282768">
                <a:moveTo>
                  <a:pt x="746337" y="0"/>
                </a:moveTo>
                <a:lnTo>
                  <a:pt x="0" y="0"/>
                </a:lnTo>
                <a:lnTo>
                  <a:pt x="0" y="1282768"/>
                </a:lnTo>
                <a:lnTo>
                  <a:pt x="746337" y="1282768"/>
                </a:lnTo>
                <a:lnTo>
                  <a:pt x="746337" y="0"/>
                </a:lnTo>
                <a:close/>
              </a:path>
            </a:pathLst>
          </a:custGeom>
          <a:blipFill rotWithShape="0">
            <a:blip r:embed="rId9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2" name="Freeform 14"/>
          <p:cNvSpPr/>
          <p:nvPr/>
        </p:nvSpPr>
        <p:spPr>
          <a:xfrm rot="17931000">
            <a:off x="2771640" y="9624240"/>
            <a:ext cx="1193400" cy="1164960"/>
          </a:xfrm>
          <a:custGeom>
            <a:avLst/>
            <a:gdLst/>
            <a:ahLst/>
            <a:rect l="l" t="t" r="r" b="b"/>
            <a:pathLst>
              <a:path w="1193595" h="1165383">
                <a:moveTo>
                  <a:pt x="0" y="0"/>
                </a:moveTo>
                <a:lnTo>
                  <a:pt x="1193595" y="0"/>
                </a:lnTo>
                <a:lnTo>
                  <a:pt x="1193595" y="1165383"/>
                </a:lnTo>
                <a:lnTo>
                  <a:pt x="0" y="1165383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0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3" name="Freeform 15"/>
          <p:cNvSpPr/>
          <p:nvPr/>
        </p:nvSpPr>
        <p:spPr>
          <a:xfrm rot="20925000">
            <a:off x="17148960" y="9221040"/>
            <a:ext cx="1410840" cy="1168200"/>
          </a:xfrm>
          <a:custGeom>
            <a:avLst/>
            <a:gdLst/>
            <a:ahLst/>
            <a:rect l="l" t="t" r="r" b="b"/>
            <a:pathLst>
              <a:path w="1411269" h="1168502">
                <a:moveTo>
                  <a:pt x="0" y="0"/>
                </a:moveTo>
                <a:lnTo>
                  <a:pt x="1411270" y="0"/>
                </a:lnTo>
                <a:lnTo>
                  <a:pt x="1411270" y="1168501"/>
                </a:lnTo>
                <a:lnTo>
                  <a:pt x="0" y="116850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4" name="Freeform 16"/>
          <p:cNvSpPr/>
          <p:nvPr/>
        </p:nvSpPr>
        <p:spPr>
          <a:xfrm rot="19457400">
            <a:off x="14224680" y="9490320"/>
            <a:ext cx="1519920" cy="961560"/>
          </a:xfrm>
          <a:custGeom>
            <a:avLst/>
            <a:gdLst/>
            <a:ahLst/>
            <a:rect l="l" t="t" r="r" b="b"/>
            <a:pathLst>
              <a:path w="1520228" h="961890">
                <a:moveTo>
                  <a:pt x="0" y="0"/>
                </a:moveTo>
                <a:lnTo>
                  <a:pt x="1520228" y="0"/>
                </a:lnTo>
                <a:lnTo>
                  <a:pt x="1520228" y="961890"/>
                </a:lnTo>
                <a:lnTo>
                  <a:pt x="0" y="96189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5" name="Freeform 17"/>
          <p:cNvSpPr/>
          <p:nvPr/>
        </p:nvSpPr>
        <p:spPr>
          <a:xfrm rot="8244600">
            <a:off x="5617440" y="9362160"/>
            <a:ext cx="823320" cy="886320"/>
          </a:xfrm>
          <a:custGeom>
            <a:avLst/>
            <a:gdLst/>
            <a:ahLst/>
            <a:rect l="l" t="t" r="r" b="b"/>
            <a:pathLst>
              <a:path w="823682" h="886546">
                <a:moveTo>
                  <a:pt x="0" y="0"/>
                </a:moveTo>
                <a:lnTo>
                  <a:pt x="823682" y="0"/>
                </a:lnTo>
                <a:lnTo>
                  <a:pt x="823682" y="886546"/>
                </a:lnTo>
                <a:lnTo>
                  <a:pt x="0" y="88654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6" name="Freeform 18"/>
          <p:cNvSpPr/>
          <p:nvPr/>
        </p:nvSpPr>
        <p:spPr>
          <a:xfrm rot="2275800">
            <a:off x="11490480" y="9355680"/>
            <a:ext cx="890640" cy="1309680"/>
          </a:xfrm>
          <a:custGeom>
            <a:avLst/>
            <a:gdLst/>
            <a:ahLst/>
            <a:rect l="l" t="t" r="r" b="b"/>
            <a:pathLst>
              <a:path w="890883" h="1310122">
                <a:moveTo>
                  <a:pt x="0" y="0"/>
                </a:moveTo>
                <a:lnTo>
                  <a:pt x="890883" y="0"/>
                </a:lnTo>
                <a:lnTo>
                  <a:pt x="890883" y="1310121"/>
                </a:lnTo>
                <a:lnTo>
                  <a:pt x="0" y="131012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Freeform 19"/>
          <p:cNvSpPr/>
          <p:nvPr/>
        </p:nvSpPr>
        <p:spPr>
          <a:xfrm rot="11236800">
            <a:off x="8180640" y="9714960"/>
            <a:ext cx="1618200" cy="591120"/>
          </a:xfrm>
          <a:custGeom>
            <a:avLst/>
            <a:gdLst/>
            <a:ahLst/>
            <a:rect l="l" t="t" r="r" b="b"/>
            <a:pathLst>
              <a:path w="1618500" h="591488">
                <a:moveTo>
                  <a:pt x="0" y="0"/>
                </a:moveTo>
                <a:lnTo>
                  <a:pt x="1618500" y="0"/>
                </a:lnTo>
                <a:lnTo>
                  <a:pt x="1618500" y="591488"/>
                </a:lnTo>
                <a:lnTo>
                  <a:pt x="0" y="591488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roup 2"/>
          <p:cNvGrpSpPr/>
          <p:nvPr/>
        </p:nvGrpSpPr>
        <p:grpSpPr>
          <a:xfrm>
            <a:off x="2478960" y="956160"/>
            <a:ext cx="13330080" cy="1626120"/>
            <a:chOff x="2478960" y="956160"/>
            <a:chExt cx="13330080" cy="1626120"/>
          </a:xfrm>
        </p:grpSpPr>
        <p:sp>
          <p:nvSpPr>
            <p:cNvPr id="149" name="TextBox 3"/>
            <p:cNvSpPr/>
            <p:nvPr/>
          </p:nvSpPr>
          <p:spPr>
            <a:xfrm>
              <a:off x="2478960" y="956160"/>
              <a:ext cx="13330080" cy="914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ts val="7200"/>
                </a:lnSpc>
              </a:pPr>
              <a:r>
                <a:rPr b="0" lang="en-US" sz="7200" spc="-290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Voie générale / Bac général</a:t>
              </a:r>
              <a:endParaRPr b="0" lang="fr-FR" sz="7200" spc="-1" strike="noStrike">
                <a:latin typeface="Arial"/>
              </a:endParaRPr>
            </a:p>
          </p:txBody>
        </p:sp>
        <p:sp>
          <p:nvSpPr>
            <p:cNvPr id="150" name="TextBox 4"/>
            <p:cNvSpPr/>
            <p:nvPr/>
          </p:nvSpPr>
          <p:spPr>
            <a:xfrm>
              <a:off x="5229360" y="2101320"/>
              <a:ext cx="7828920" cy="480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51" name="TextBox 5"/>
          <p:cNvSpPr/>
          <p:nvPr/>
        </p:nvSpPr>
        <p:spPr>
          <a:xfrm>
            <a:off x="2407320" y="3054600"/>
            <a:ext cx="3799080" cy="137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ts val="3600"/>
              </a:lnSpc>
            </a:pPr>
            <a:r>
              <a:rPr b="0" lang="en-US" sz="3000" spc="-1" strike="noStrike">
                <a:solidFill>
                  <a:srgbClr val="ffffff"/>
                </a:solidFill>
                <a:latin typeface="ไอติม"/>
                <a:ea typeface="ไอติม"/>
              </a:rPr>
              <a:t>Enseignement théorique et abstrait</a:t>
            </a:r>
            <a:endParaRPr b="0" lang="fr-FR" sz="3000" spc="-1" strike="noStrike">
              <a:latin typeface="Arial"/>
            </a:endParaRPr>
          </a:p>
        </p:txBody>
      </p:sp>
      <p:sp>
        <p:nvSpPr>
          <p:cNvPr id="152" name="Freeform 6"/>
          <p:cNvSpPr/>
          <p:nvPr/>
        </p:nvSpPr>
        <p:spPr>
          <a:xfrm>
            <a:off x="1680840" y="305460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3" name="TextBox 7"/>
          <p:cNvSpPr/>
          <p:nvPr/>
        </p:nvSpPr>
        <p:spPr>
          <a:xfrm>
            <a:off x="7648920" y="3044880"/>
            <a:ext cx="3799080" cy="91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ts val="3600"/>
              </a:lnSpc>
            </a:pPr>
            <a:r>
              <a:rPr b="0" lang="en-US" sz="3000" spc="-1" strike="noStrike">
                <a:solidFill>
                  <a:srgbClr val="ffffff"/>
                </a:solidFill>
                <a:latin typeface="ไอติม"/>
                <a:ea typeface="ไอติม"/>
              </a:rPr>
              <a:t>Réfléxion, analyse et synthèse</a:t>
            </a:r>
            <a:endParaRPr b="0" lang="fr-FR" sz="3000" spc="-1" strike="noStrike">
              <a:latin typeface="Arial"/>
            </a:endParaRPr>
          </a:p>
        </p:txBody>
      </p:sp>
      <p:sp>
        <p:nvSpPr>
          <p:cNvPr id="154" name="Freeform 8"/>
          <p:cNvSpPr/>
          <p:nvPr/>
        </p:nvSpPr>
        <p:spPr>
          <a:xfrm>
            <a:off x="6888240" y="305460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TextBox 9"/>
          <p:cNvSpPr/>
          <p:nvPr/>
        </p:nvSpPr>
        <p:spPr>
          <a:xfrm>
            <a:off x="12807720" y="3044880"/>
            <a:ext cx="3799080" cy="91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ts val="3600"/>
              </a:lnSpc>
            </a:pPr>
            <a:r>
              <a:rPr b="0" lang="en-US" sz="3000" spc="-1" strike="noStrike">
                <a:solidFill>
                  <a:srgbClr val="ffffff"/>
                </a:solidFill>
                <a:latin typeface="ไอติม"/>
                <a:ea typeface="ไอติม"/>
              </a:rPr>
              <a:t>Travail personnel important</a:t>
            </a:r>
            <a:endParaRPr b="0" lang="fr-FR" sz="3000" spc="-1" strike="noStrike">
              <a:latin typeface="Arial"/>
            </a:endParaRPr>
          </a:p>
        </p:txBody>
      </p:sp>
      <p:sp>
        <p:nvSpPr>
          <p:cNvPr id="156" name="Freeform 10"/>
          <p:cNvSpPr/>
          <p:nvPr/>
        </p:nvSpPr>
        <p:spPr>
          <a:xfrm>
            <a:off x="12095640" y="305460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7" name="Freeform 11"/>
          <p:cNvSpPr/>
          <p:nvPr/>
        </p:nvSpPr>
        <p:spPr>
          <a:xfrm rot="8244600">
            <a:off x="13645440" y="9556560"/>
            <a:ext cx="1517400" cy="1633320"/>
          </a:xfrm>
          <a:custGeom>
            <a:avLst/>
            <a:gdLst/>
            <a:ahLst/>
            <a:rect l="l" t="t" r="r" b="b"/>
            <a:pathLst>
              <a:path w="1517828" h="1633670">
                <a:moveTo>
                  <a:pt x="0" y="0"/>
                </a:moveTo>
                <a:lnTo>
                  <a:pt x="1517828" y="0"/>
                </a:lnTo>
                <a:lnTo>
                  <a:pt x="1517828" y="1633670"/>
                </a:lnTo>
                <a:lnTo>
                  <a:pt x="0" y="163367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8" name="Freeform 12"/>
          <p:cNvSpPr/>
          <p:nvPr/>
        </p:nvSpPr>
        <p:spPr>
          <a:xfrm>
            <a:off x="14646240" y="9970560"/>
            <a:ext cx="2612880" cy="569880"/>
          </a:xfrm>
          <a:custGeom>
            <a:avLst/>
            <a:gdLst/>
            <a:ahLst/>
            <a:rect l="l" t="t" r="r" b="b"/>
            <a:pathLst>
              <a:path w="2613228" h="570159">
                <a:moveTo>
                  <a:pt x="0" y="0"/>
                </a:moveTo>
                <a:lnTo>
                  <a:pt x="2613228" y="0"/>
                </a:lnTo>
                <a:lnTo>
                  <a:pt x="2613228" y="570159"/>
                </a:lnTo>
                <a:lnTo>
                  <a:pt x="0" y="57015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9" name="Freeform 13"/>
          <p:cNvSpPr/>
          <p:nvPr/>
        </p:nvSpPr>
        <p:spPr>
          <a:xfrm rot="20962200">
            <a:off x="-173880" y="-282600"/>
            <a:ext cx="1378800" cy="1356480"/>
          </a:xfrm>
          <a:custGeom>
            <a:avLst/>
            <a:gdLst/>
            <a:ahLst/>
            <a:rect l="l" t="t" r="r" b="b"/>
            <a:pathLst>
              <a:path w="1379274" h="1356704">
                <a:moveTo>
                  <a:pt x="0" y="0"/>
                </a:moveTo>
                <a:lnTo>
                  <a:pt x="1379275" y="0"/>
                </a:lnTo>
                <a:lnTo>
                  <a:pt x="1379275" y="1356705"/>
                </a:lnTo>
                <a:lnTo>
                  <a:pt x="0" y="135670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6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Freeform 14"/>
          <p:cNvSpPr/>
          <p:nvPr/>
        </p:nvSpPr>
        <p:spPr>
          <a:xfrm rot="18135600">
            <a:off x="-943560" y="1070280"/>
            <a:ext cx="1887480" cy="1293840"/>
          </a:xfrm>
          <a:custGeom>
            <a:avLst/>
            <a:gdLst/>
            <a:ahLst/>
            <a:rect l="l" t="t" r="r" b="b"/>
            <a:pathLst>
              <a:path w="1887953" h="1294106">
                <a:moveTo>
                  <a:pt x="0" y="0"/>
                </a:moveTo>
                <a:lnTo>
                  <a:pt x="1887952" y="0"/>
                </a:lnTo>
                <a:lnTo>
                  <a:pt x="1887952" y="1294106"/>
                </a:lnTo>
                <a:lnTo>
                  <a:pt x="0" y="129410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7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Freeform 15"/>
          <p:cNvSpPr/>
          <p:nvPr/>
        </p:nvSpPr>
        <p:spPr>
          <a:xfrm rot="17799600">
            <a:off x="17535960" y="8452800"/>
            <a:ext cx="1418760" cy="1494720"/>
          </a:xfrm>
          <a:custGeom>
            <a:avLst/>
            <a:gdLst/>
            <a:ahLst/>
            <a:rect l="l" t="t" r="r" b="b"/>
            <a:pathLst>
              <a:path w="1419015" h="1495130">
                <a:moveTo>
                  <a:pt x="0" y="0"/>
                </a:moveTo>
                <a:lnTo>
                  <a:pt x="1419014" y="0"/>
                </a:lnTo>
                <a:lnTo>
                  <a:pt x="1419014" y="1495130"/>
                </a:lnTo>
                <a:lnTo>
                  <a:pt x="0" y="149513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8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62" name="Group 16"/>
          <p:cNvGrpSpPr/>
          <p:nvPr/>
        </p:nvGrpSpPr>
        <p:grpSpPr>
          <a:xfrm>
            <a:off x="2407320" y="4925160"/>
            <a:ext cx="5823000" cy="4659840"/>
            <a:chOff x="2407320" y="4925160"/>
            <a:chExt cx="5823000" cy="4659840"/>
          </a:xfrm>
        </p:grpSpPr>
        <p:sp>
          <p:nvSpPr>
            <p:cNvPr id="163" name="TextBox 17"/>
            <p:cNvSpPr/>
            <p:nvPr/>
          </p:nvSpPr>
          <p:spPr>
            <a:xfrm>
              <a:off x="2407320" y="4925160"/>
              <a:ext cx="5823000" cy="9140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13 enseignements de spécialités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164" name="TextBox 18"/>
            <p:cNvSpPr/>
            <p:nvPr/>
          </p:nvSpPr>
          <p:spPr>
            <a:xfrm>
              <a:off x="2407320" y="5586480"/>
              <a:ext cx="5823000" cy="3998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Art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Biologie-écologie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Education physique, pratiques et cultures sportives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Histoire-géographique, géopolitique et sciences politiques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Humanités, littérature et philosophie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Langues, littératures et cultures étrangères et régionales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165" name="Freeform 19"/>
          <p:cNvSpPr/>
          <p:nvPr/>
        </p:nvSpPr>
        <p:spPr>
          <a:xfrm>
            <a:off x="1680840" y="493236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9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66" name="Group 20"/>
          <p:cNvGrpSpPr/>
          <p:nvPr/>
        </p:nvGrpSpPr>
        <p:grpSpPr>
          <a:xfrm>
            <a:off x="8516520" y="4925160"/>
            <a:ext cx="5823000" cy="4164840"/>
            <a:chOff x="8516520" y="4925160"/>
            <a:chExt cx="5823000" cy="4164840"/>
          </a:xfrm>
        </p:grpSpPr>
        <p:sp>
          <p:nvSpPr>
            <p:cNvPr id="167" name="TextBox 21"/>
            <p:cNvSpPr/>
            <p:nvPr/>
          </p:nvSpPr>
          <p:spPr>
            <a:xfrm>
              <a:off x="8516520" y="4925160"/>
              <a:ext cx="5823000" cy="413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68" name="TextBox 22"/>
            <p:cNvSpPr/>
            <p:nvPr/>
          </p:nvSpPr>
          <p:spPr>
            <a:xfrm>
              <a:off x="8516520" y="5535720"/>
              <a:ext cx="5823000" cy="35542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Littérature, langues et cultures de l’Antiquité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Mathématiques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Numérique et sciences informatiques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Physique-chimie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Sciences de l’ingénieur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Sciences de la vie et de la Terre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Sciences économiques et sociales</a:t>
              </a:r>
              <a:endParaRPr b="0" lang="fr-FR" sz="25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Group 2"/>
          <p:cNvGrpSpPr/>
          <p:nvPr/>
        </p:nvGrpSpPr>
        <p:grpSpPr>
          <a:xfrm>
            <a:off x="2158560" y="955080"/>
            <a:ext cx="14780160" cy="1828440"/>
            <a:chOff x="2158560" y="955080"/>
            <a:chExt cx="14780160" cy="1828440"/>
          </a:xfrm>
        </p:grpSpPr>
        <p:sp>
          <p:nvSpPr>
            <p:cNvPr id="170" name="TextBox 3"/>
            <p:cNvSpPr/>
            <p:nvPr/>
          </p:nvSpPr>
          <p:spPr>
            <a:xfrm>
              <a:off x="2158560" y="955080"/>
              <a:ext cx="14780160" cy="1828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ctr">
                <a:lnSpc>
                  <a:spcPts val="7200"/>
                </a:lnSpc>
              </a:pPr>
              <a:r>
                <a:rPr b="0" lang="en-US" sz="7200" spc="-290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Voie technologique / Bac technologique</a:t>
              </a:r>
              <a:endParaRPr b="0" lang="fr-FR" sz="7200" spc="-1" strike="noStrike">
                <a:latin typeface="Arial"/>
              </a:endParaRPr>
            </a:p>
          </p:txBody>
        </p:sp>
        <p:sp>
          <p:nvSpPr>
            <p:cNvPr id="171" name="TextBox 4"/>
            <p:cNvSpPr/>
            <p:nvPr/>
          </p:nvSpPr>
          <p:spPr>
            <a:xfrm>
              <a:off x="5208120" y="2100240"/>
              <a:ext cx="8680680" cy="4809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72" name="TextBox 5"/>
          <p:cNvSpPr/>
          <p:nvPr/>
        </p:nvSpPr>
        <p:spPr>
          <a:xfrm>
            <a:off x="2407320" y="3054600"/>
            <a:ext cx="4204440" cy="914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ts val="3600"/>
              </a:lnSpc>
            </a:pPr>
            <a:r>
              <a:rPr b="0" lang="en-US" sz="3000" spc="-1" strike="noStrike">
                <a:solidFill>
                  <a:srgbClr val="ffffff"/>
                </a:solidFill>
                <a:latin typeface="ไอติม"/>
                <a:ea typeface="ไอติม"/>
              </a:rPr>
              <a:t>Enseignement appliqué</a:t>
            </a:r>
            <a:endParaRPr b="0" lang="fr-FR" sz="3000" spc="-1" strike="noStrike">
              <a:latin typeface="Arial"/>
            </a:endParaRPr>
          </a:p>
        </p:txBody>
      </p:sp>
      <p:sp>
        <p:nvSpPr>
          <p:cNvPr id="173" name="Freeform 6"/>
          <p:cNvSpPr/>
          <p:nvPr/>
        </p:nvSpPr>
        <p:spPr>
          <a:xfrm>
            <a:off x="1680840" y="305460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TextBox 7"/>
          <p:cNvSpPr/>
          <p:nvPr/>
        </p:nvSpPr>
        <p:spPr>
          <a:xfrm>
            <a:off x="7648920" y="3044880"/>
            <a:ext cx="3799080" cy="91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ts val="3600"/>
              </a:lnSpc>
            </a:pPr>
            <a:r>
              <a:rPr b="0" lang="en-US" sz="3000" spc="-1" strike="noStrike">
                <a:solidFill>
                  <a:srgbClr val="ffffff"/>
                </a:solidFill>
                <a:latin typeface="ไอติม"/>
                <a:ea typeface="ไอติม"/>
              </a:rPr>
              <a:t>Travail en groupe et en autonomie</a:t>
            </a:r>
            <a:endParaRPr b="0" lang="fr-FR" sz="3000" spc="-1" strike="noStrike">
              <a:latin typeface="Arial"/>
            </a:endParaRPr>
          </a:p>
        </p:txBody>
      </p:sp>
      <p:sp>
        <p:nvSpPr>
          <p:cNvPr id="175" name="Freeform 8"/>
          <p:cNvSpPr/>
          <p:nvPr/>
        </p:nvSpPr>
        <p:spPr>
          <a:xfrm>
            <a:off x="6888240" y="305460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TextBox 9"/>
          <p:cNvSpPr/>
          <p:nvPr/>
        </p:nvSpPr>
        <p:spPr>
          <a:xfrm>
            <a:off x="12807720" y="3044880"/>
            <a:ext cx="3799080" cy="182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>
              <a:lnSpc>
                <a:spcPts val="3600"/>
              </a:lnSpc>
            </a:pPr>
            <a:r>
              <a:rPr b="0" lang="en-US" sz="3000" spc="-1" strike="noStrike">
                <a:solidFill>
                  <a:srgbClr val="ffffff"/>
                </a:solidFill>
                <a:latin typeface="ไอติม"/>
                <a:ea typeface="ไอติม"/>
              </a:rPr>
              <a:t>Travaux pratiques en laboratoire, en salle informatique, ...</a:t>
            </a:r>
            <a:endParaRPr b="0" lang="fr-FR" sz="3000" spc="-1" strike="noStrike">
              <a:latin typeface="Arial"/>
            </a:endParaRPr>
          </a:p>
        </p:txBody>
      </p:sp>
      <p:sp>
        <p:nvSpPr>
          <p:cNvPr id="177" name="Freeform 10"/>
          <p:cNvSpPr/>
          <p:nvPr/>
        </p:nvSpPr>
        <p:spPr>
          <a:xfrm>
            <a:off x="12095640" y="305460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8" name="Freeform 11"/>
          <p:cNvSpPr/>
          <p:nvPr/>
        </p:nvSpPr>
        <p:spPr>
          <a:xfrm rot="8244600">
            <a:off x="13645440" y="9556560"/>
            <a:ext cx="1517400" cy="1633320"/>
          </a:xfrm>
          <a:custGeom>
            <a:avLst/>
            <a:gdLst/>
            <a:ahLst/>
            <a:rect l="l" t="t" r="r" b="b"/>
            <a:pathLst>
              <a:path w="1517828" h="1633670">
                <a:moveTo>
                  <a:pt x="0" y="0"/>
                </a:moveTo>
                <a:lnTo>
                  <a:pt x="1517828" y="0"/>
                </a:lnTo>
                <a:lnTo>
                  <a:pt x="1517828" y="1633670"/>
                </a:lnTo>
                <a:lnTo>
                  <a:pt x="0" y="163367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9" name="Freeform 12"/>
          <p:cNvSpPr/>
          <p:nvPr/>
        </p:nvSpPr>
        <p:spPr>
          <a:xfrm>
            <a:off x="14646240" y="9970560"/>
            <a:ext cx="2612880" cy="569880"/>
          </a:xfrm>
          <a:custGeom>
            <a:avLst/>
            <a:gdLst/>
            <a:ahLst/>
            <a:rect l="l" t="t" r="r" b="b"/>
            <a:pathLst>
              <a:path w="2613228" h="570159">
                <a:moveTo>
                  <a:pt x="0" y="0"/>
                </a:moveTo>
                <a:lnTo>
                  <a:pt x="2613228" y="0"/>
                </a:lnTo>
                <a:lnTo>
                  <a:pt x="2613228" y="570159"/>
                </a:lnTo>
                <a:lnTo>
                  <a:pt x="0" y="57015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Freeform 13"/>
          <p:cNvSpPr/>
          <p:nvPr/>
        </p:nvSpPr>
        <p:spPr>
          <a:xfrm rot="20962200">
            <a:off x="-173880" y="-282600"/>
            <a:ext cx="1378800" cy="1356480"/>
          </a:xfrm>
          <a:custGeom>
            <a:avLst/>
            <a:gdLst/>
            <a:ahLst/>
            <a:rect l="l" t="t" r="r" b="b"/>
            <a:pathLst>
              <a:path w="1379274" h="1356704">
                <a:moveTo>
                  <a:pt x="0" y="0"/>
                </a:moveTo>
                <a:lnTo>
                  <a:pt x="1379275" y="0"/>
                </a:lnTo>
                <a:lnTo>
                  <a:pt x="1379275" y="1356705"/>
                </a:lnTo>
                <a:lnTo>
                  <a:pt x="0" y="135670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6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1" name="Freeform 14"/>
          <p:cNvSpPr/>
          <p:nvPr/>
        </p:nvSpPr>
        <p:spPr>
          <a:xfrm rot="18135600">
            <a:off x="-943560" y="1070280"/>
            <a:ext cx="1887480" cy="1293840"/>
          </a:xfrm>
          <a:custGeom>
            <a:avLst/>
            <a:gdLst/>
            <a:ahLst/>
            <a:rect l="l" t="t" r="r" b="b"/>
            <a:pathLst>
              <a:path w="1887953" h="1294106">
                <a:moveTo>
                  <a:pt x="0" y="0"/>
                </a:moveTo>
                <a:lnTo>
                  <a:pt x="1887952" y="0"/>
                </a:lnTo>
                <a:lnTo>
                  <a:pt x="1887952" y="1294106"/>
                </a:lnTo>
                <a:lnTo>
                  <a:pt x="0" y="129410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7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Freeform 15"/>
          <p:cNvSpPr/>
          <p:nvPr/>
        </p:nvSpPr>
        <p:spPr>
          <a:xfrm rot="17799600">
            <a:off x="17535960" y="8452800"/>
            <a:ext cx="1418760" cy="1494720"/>
          </a:xfrm>
          <a:custGeom>
            <a:avLst/>
            <a:gdLst/>
            <a:ahLst/>
            <a:rect l="l" t="t" r="r" b="b"/>
            <a:pathLst>
              <a:path w="1419015" h="1495130">
                <a:moveTo>
                  <a:pt x="0" y="0"/>
                </a:moveTo>
                <a:lnTo>
                  <a:pt x="1419014" y="0"/>
                </a:lnTo>
                <a:lnTo>
                  <a:pt x="1419014" y="1495130"/>
                </a:lnTo>
                <a:lnTo>
                  <a:pt x="0" y="149513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8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83" name="Group 16"/>
          <p:cNvGrpSpPr/>
          <p:nvPr/>
        </p:nvGrpSpPr>
        <p:grpSpPr>
          <a:xfrm>
            <a:off x="2407320" y="4925160"/>
            <a:ext cx="9906840" cy="1008000"/>
            <a:chOff x="2407320" y="4925160"/>
            <a:chExt cx="9906840" cy="1008000"/>
          </a:xfrm>
        </p:grpSpPr>
        <p:sp>
          <p:nvSpPr>
            <p:cNvPr id="184" name="TextBox 17"/>
            <p:cNvSpPr/>
            <p:nvPr/>
          </p:nvSpPr>
          <p:spPr>
            <a:xfrm>
              <a:off x="2407320" y="4925160"/>
              <a:ext cx="990684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8 séries de baccalauréats technologiques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185" name="TextBox 18"/>
            <p:cNvSpPr/>
            <p:nvPr/>
          </p:nvSpPr>
          <p:spPr>
            <a:xfrm>
              <a:off x="2407320" y="5579640"/>
              <a:ext cx="9906840" cy="353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86" name="Freeform 19"/>
          <p:cNvSpPr/>
          <p:nvPr/>
        </p:nvSpPr>
        <p:spPr>
          <a:xfrm>
            <a:off x="1680840" y="493236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9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7" name="TextBox 20"/>
          <p:cNvSpPr/>
          <p:nvPr/>
        </p:nvSpPr>
        <p:spPr>
          <a:xfrm>
            <a:off x="8516520" y="4923000"/>
            <a:ext cx="5823000" cy="415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88" name="Group 21"/>
          <p:cNvGrpSpPr/>
          <p:nvPr/>
        </p:nvGrpSpPr>
        <p:grpSpPr>
          <a:xfrm>
            <a:off x="2355480" y="5926320"/>
            <a:ext cx="2781360" cy="1180800"/>
            <a:chOff x="2355480" y="5926320"/>
            <a:chExt cx="2781360" cy="1180800"/>
          </a:xfrm>
        </p:grpSpPr>
        <p:sp>
          <p:nvSpPr>
            <p:cNvPr id="189" name="TextBox 22"/>
            <p:cNvSpPr/>
            <p:nvPr/>
          </p:nvSpPr>
          <p:spPr>
            <a:xfrm>
              <a:off x="2355480" y="5926320"/>
              <a:ext cx="27813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STI2D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190" name="TextBox 23"/>
            <p:cNvSpPr/>
            <p:nvPr/>
          </p:nvSpPr>
          <p:spPr>
            <a:xfrm>
              <a:off x="2355480" y="6609600"/>
              <a:ext cx="2781360" cy="497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920"/>
                </a:lnSpc>
              </a:pPr>
              <a:r>
                <a:rPr b="0" lang="en-US" sz="28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Industrie</a:t>
              </a:r>
              <a:endParaRPr b="0" lang="fr-FR" sz="2800" spc="-1" strike="noStrike">
                <a:latin typeface="Arial"/>
              </a:endParaRPr>
            </a:p>
          </p:txBody>
        </p:sp>
      </p:grpSp>
      <p:sp>
        <p:nvSpPr>
          <p:cNvPr id="191" name="Freeform 24"/>
          <p:cNvSpPr/>
          <p:nvPr/>
        </p:nvSpPr>
        <p:spPr>
          <a:xfrm rot="19443600">
            <a:off x="1758960" y="6011640"/>
            <a:ext cx="394200" cy="394200"/>
          </a:xfrm>
          <a:custGeom>
            <a:avLst/>
            <a:gdLst/>
            <a:ahLst/>
            <a:rect l="l" t="t" r="r" b="b"/>
            <a:pathLst>
              <a:path w="394502" h="394502">
                <a:moveTo>
                  <a:pt x="0" y="0"/>
                </a:moveTo>
                <a:lnTo>
                  <a:pt x="394502" y="0"/>
                </a:lnTo>
                <a:lnTo>
                  <a:pt x="394502" y="394502"/>
                </a:lnTo>
                <a:lnTo>
                  <a:pt x="0" y="3945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0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2" name="Freeform 25"/>
          <p:cNvSpPr/>
          <p:nvPr/>
        </p:nvSpPr>
        <p:spPr>
          <a:xfrm rot="1554600">
            <a:off x="1788480" y="8201520"/>
            <a:ext cx="394200" cy="394200"/>
          </a:xfrm>
          <a:custGeom>
            <a:avLst/>
            <a:gdLst/>
            <a:ahLst/>
            <a:rect l="l" t="t" r="r" b="b"/>
            <a:pathLst>
              <a:path w="394502" h="394502">
                <a:moveTo>
                  <a:pt x="0" y="0"/>
                </a:moveTo>
                <a:lnTo>
                  <a:pt x="394502" y="0"/>
                </a:lnTo>
                <a:lnTo>
                  <a:pt x="394502" y="394502"/>
                </a:lnTo>
                <a:lnTo>
                  <a:pt x="0" y="3945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193" name="Group 26"/>
          <p:cNvGrpSpPr/>
          <p:nvPr/>
        </p:nvGrpSpPr>
        <p:grpSpPr>
          <a:xfrm>
            <a:off x="6178680" y="5926320"/>
            <a:ext cx="2781360" cy="1180800"/>
            <a:chOff x="6178680" y="5926320"/>
            <a:chExt cx="2781360" cy="1180800"/>
          </a:xfrm>
        </p:grpSpPr>
        <p:sp>
          <p:nvSpPr>
            <p:cNvPr id="194" name="TextBox 27"/>
            <p:cNvSpPr/>
            <p:nvPr/>
          </p:nvSpPr>
          <p:spPr>
            <a:xfrm>
              <a:off x="6178680" y="5926320"/>
              <a:ext cx="27813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STD2A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195" name="TextBox 28"/>
            <p:cNvSpPr/>
            <p:nvPr/>
          </p:nvSpPr>
          <p:spPr>
            <a:xfrm>
              <a:off x="6178680" y="6609600"/>
              <a:ext cx="2781360" cy="497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920"/>
                </a:lnSpc>
              </a:pPr>
              <a:r>
                <a:rPr b="0" lang="en-US" sz="28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Arts appliqués</a:t>
              </a:r>
              <a:endParaRPr b="0" lang="fr-FR" sz="2800" spc="-1" strike="noStrike">
                <a:latin typeface="Arial"/>
              </a:endParaRPr>
            </a:p>
          </p:txBody>
        </p:sp>
      </p:grpSp>
      <p:sp>
        <p:nvSpPr>
          <p:cNvPr id="196" name="Freeform 29"/>
          <p:cNvSpPr/>
          <p:nvPr/>
        </p:nvSpPr>
        <p:spPr>
          <a:xfrm rot="894600">
            <a:off x="5582160" y="6011280"/>
            <a:ext cx="394200" cy="394200"/>
          </a:xfrm>
          <a:custGeom>
            <a:avLst/>
            <a:gdLst/>
            <a:ahLst/>
            <a:rect l="l" t="t" r="r" b="b"/>
            <a:pathLst>
              <a:path w="394502" h="394502">
                <a:moveTo>
                  <a:pt x="0" y="0"/>
                </a:moveTo>
                <a:lnTo>
                  <a:pt x="394502" y="0"/>
                </a:lnTo>
                <a:lnTo>
                  <a:pt x="394502" y="394502"/>
                </a:lnTo>
                <a:lnTo>
                  <a:pt x="0" y="3945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Freeform 30"/>
          <p:cNvSpPr/>
          <p:nvPr/>
        </p:nvSpPr>
        <p:spPr>
          <a:xfrm rot="19443600">
            <a:off x="5582160" y="8189640"/>
            <a:ext cx="394200" cy="394200"/>
          </a:xfrm>
          <a:custGeom>
            <a:avLst/>
            <a:gdLst/>
            <a:ahLst/>
            <a:rect l="l" t="t" r="r" b="b"/>
            <a:pathLst>
              <a:path w="394502" h="394502">
                <a:moveTo>
                  <a:pt x="0" y="0"/>
                </a:moveTo>
                <a:lnTo>
                  <a:pt x="394502" y="0"/>
                </a:lnTo>
                <a:lnTo>
                  <a:pt x="394502" y="394503"/>
                </a:lnTo>
                <a:lnTo>
                  <a:pt x="0" y="394503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Freeform 31"/>
          <p:cNvSpPr/>
          <p:nvPr/>
        </p:nvSpPr>
        <p:spPr>
          <a:xfrm rot="20124000">
            <a:off x="9633960" y="6011640"/>
            <a:ext cx="394200" cy="394200"/>
          </a:xfrm>
          <a:custGeom>
            <a:avLst/>
            <a:gdLst/>
            <a:ahLst/>
            <a:rect l="l" t="t" r="r" b="b"/>
            <a:pathLst>
              <a:path w="394502" h="394502">
                <a:moveTo>
                  <a:pt x="0" y="0"/>
                </a:moveTo>
                <a:lnTo>
                  <a:pt x="394502" y="0"/>
                </a:lnTo>
                <a:lnTo>
                  <a:pt x="394502" y="394502"/>
                </a:lnTo>
                <a:lnTo>
                  <a:pt x="0" y="3945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9" name="Freeform 32"/>
          <p:cNvSpPr/>
          <p:nvPr/>
        </p:nvSpPr>
        <p:spPr>
          <a:xfrm rot="19443600">
            <a:off x="9633960" y="8189640"/>
            <a:ext cx="394200" cy="394200"/>
          </a:xfrm>
          <a:custGeom>
            <a:avLst/>
            <a:gdLst/>
            <a:ahLst/>
            <a:rect l="l" t="t" r="r" b="b"/>
            <a:pathLst>
              <a:path w="394502" h="394502">
                <a:moveTo>
                  <a:pt x="0" y="0"/>
                </a:moveTo>
                <a:lnTo>
                  <a:pt x="394502" y="0"/>
                </a:lnTo>
                <a:lnTo>
                  <a:pt x="394502" y="394503"/>
                </a:lnTo>
                <a:lnTo>
                  <a:pt x="0" y="394503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00" name="Group 33"/>
          <p:cNvGrpSpPr/>
          <p:nvPr/>
        </p:nvGrpSpPr>
        <p:grpSpPr>
          <a:xfrm>
            <a:off x="10254960" y="5960160"/>
            <a:ext cx="2781360" cy="1180800"/>
            <a:chOff x="10254960" y="5960160"/>
            <a:chExt cx="2781360" cy="1180800"/>
          </a:xfrm>
        </p:grpSpPr>
        <p:sp>
          <p:nvSpPr>
            <p:cNvPr id="201" name="TextBox 34"/>
            <p:cNvSpPr/>
            <p:nvPr/>
          </p:nvSpPr>
          <p:spPr>
            <a:xfrm>
              <a:off x="10254960" y="5960160"/>
              <a:ext cx="27813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STL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02" name="TextBox 35"/>
            <p:cNvSpPr/>
            <p:nvPr/>
          </p:nvSpPr>
          <p:spPr>
            <a:xfrm>
              <a:off x="10254960" y="6643440"/>
              <a:ext cx="2781360" cy="497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920"/>
                </a:lnSpc>
              </a:pPr>
              <a:r>
                <a:rPr b="0" lang="en-US" sz="28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Laboratoire</a:t>
              </a:r>
              <a:endParaRPr b="0" lang="fr-FR" sz="2800" spc="-1" strike="noStrike">
                <a:latin typeface="Arial"/>
              </a:endParaRPr>
            </a:p>
          </p:txBody>
        </p:sp>
      </p:grpSp>
      <p:grpSp>
        <p:nvGrpSpPr>
          <p:cNvPr id="203" name="Group 36"/>
          <p:cNvGrpSpPr/>
          <p:nvPr/>
        </p:nvGrpSpPr>
        <p:grpSpPr>
          <a:xfrm>
            <a:off x="2355480" y="8223840"/>
            <a:ext cx="2781360" cy="1180800"/>
            <a:chOff x="2355480" y="8223840"/>
            <a:chExt cx="2781360" cy="1180800"/>
          </a:xfrm>
        </p:grpSpPr>
        <p:sp>
          <p:nvSpPr>
            <p:cNvPr id="204" name="TextBox 37"/>
            <p:cNvSpPr/>
            <p:nvPr/>
          </p:nvSpPr>
          <p:spPr>
            <a:xfrm>
              <a:off x="2355480" y="8223840"/>
              <a:ext cx="27813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ST2S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05" name="TextBox 38"/>
            <p:cNvSpPr/>
            <p:nvPr/>
          </p:nvSpPr>
          <p:spPr>
            <a:xfrm>
              <a:off x="2355480" y="8907120"/>
              <a:ext cx="2781360" cy="497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920"/>
                </a:lnSpc>
              </a:pPr>
              <a:r>
                <a:rPr b="0" lang="en-US" sz="28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Santé - social</a:t>
              </a:r>
              <a:endParaRPr b="0" lang="fr-FR" sz="2800" spc="-1" strike="noStrike">
                <a:latin typeface="Arial"/>
              </a:endParaRPr>
            </a:p>
          </p:txBody>
        </p:sp>
      </p:grpSp>
      <p:grpSp>
        <p:nvGrpSpPr>
          <p:cNvPr id="206" name="Group 39"/>
          <p:cNvGrpSpPr/>
          <p:nvPr/>
        </p:nvGrpSpPr>
        <p:grpSpPr>
          <a:xfrm>
            <a:off x="6159600" y="8223840"/>
            <a:ext cx="2781360" cy="1180800"/>
            <a:chOff x="6159600" y="8223840"/>
            <a:chExt cx="2781360" cy="1180800"/>
          </a:xfrm>
        </p:grpSpPr>
        <p:sp>
          <p:nvSpPr>
            <p:cNvPr id="207" name="TextBox 40"/>
            <p:cNvSpPr/>
            <p:nvPr/>
          </p:nvSpPr>
          <p:spPr>
            <a:xfrm>
              <a:off x="6159600" y="8223840"/>
              <a:ext cx="27813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STMG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08" name="TextBox 41"/>
            <p:cNvSpPr/>
            <p:nvPr/>
          </p:nvSpPr>
          <p:spPr>
            <a:xfrm>
              <a:off x="6159600" y="8907120"/>
              <a:ext cx="2781360" cy="497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920"/>
                </a:lnSpc>
              </a:pPr>
              <a:r>
                <a:rPr b="0" lang="en-US" sz="28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Gestion</a:t>
              </a:r>
              <a:endParaRPr b="0" lang="fr-FR" sz="2800" spc="-1" strike="noStrike">
                <a:latin typeface="Arial"/>
              </a:endParaRPr>
            </a:p>
          </p:txBody>
        </p:sp>
      </p:grpSp>
      <p:grpSp>
        <p:nvGrpSpPr>
          <p:cNvPr id="209" name="Group 42"/>
          <p:cNvGrpSpPr/>
          <p:nvPr/>
        </p:nvGrpSpPr>
        <p:grpSpPr>
          <a:xfrm>
            <a:off x="10254960" y="8223840"/>
            <a:ext cx="2781360" cy="1180800"/>
            <a:chOff x="10254960" y="8223840"/>
            <a:chExt cx="2781360" cy="1180800"/>
          </a:xfrm>
        </p:grpSpPr>
        <p:sp>
          <p:nvSpPr>
            <p:cNvPr id="210" name="TextBox 43"/>
            <p:cNvSpPr/>
            <p:nvPr/>
          </p:nvSpPr>
          <p:spPr>
            <a:xfrm>
              <a:off x="10254960" y="8223840"/>
              <a:ext cx="27813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S2TMD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11" name="TextBox 44"/>
            <p:cNvSpPr/>
            <p:nvPr/>
          </p:nvSpPr>
          <p:spPr>
            <a:xfrm>
              <a:off x="10254960" y="8907120"/>
              <a:ext cx="2781360" cy="497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920"/>
                </a:lnSpc>
              </a:pPr>
              <a:r>
                <a:rPr b="0" lang="en-US" sz="28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Musique - danse</a:t>
              </a:r>
              <a:endParaRPr b="0" lang="fr-FR" sz="2800" spc="-1" strike="noStrike">
                <a:latin typeface="Arial"/>
              </a:endParaRPr>
            </a:p>
          </p:txBody>
        </p:sp>
      </p:grpSp>
      <p:grpSp>
        <p:nvGrpSpPr>
          <p:cNvPr id="212" name="Group 45"/>
          <p:cNvGrpSpPr/>
          <p:nvPr/>
        </p:nvGrpSpPr>
        <p:grpSpPr>
          <a:xfrm>
            <a:off x="13816080" y="5960160"/>
            <a:ext cx="2781360" cy="1678680"/>
            <a:chOff x="13816080" y="5960160"/>
            <a:chExt cx="2781360" cy="1678680"/>
          </a:xfrm>
        </p:grpSpPr>
        <p:sp>
          <p:nvSpPr>
            <p:cNvPr id="213" name="TextBox 46"/>
            <p:cNvSpPr/>
            <p:nvPr/>
          </p:nvSpPr>
          <p:spPr>
            <a:xfrm>
              <a:off x="13816080" y="5960160"/>
              <a:ext cx="27813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STHR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14" name="TextBox 47"/>
            <p:cNvSpPr/>
            <p:nvPr/>
          </p:nvSpPr>
          <p:spPr>
            <a:xfrm>
              <a:off x="13816080" y="6643440"/>
              <a:ext cx="2781360" cy="99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920"/>
                </a:lnSpc>
              </a:pPr>
              <a:r>
                <a:rPr b="0" lang="en-US" sz="28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Hôtellerie - restauration</a:t>
              </a:r>
              <a:endParaRPr b="0" lang="fr-FR" sz="2800" spc="-1" strike="noStrike">
                <a:latin typeface="Arial"/>
              </a:endParaRPr>
            </a:p>
          </p:txBody>
        </p:sp>
      </p:grpSp>
      <p:sp>
        <p:nvSpPr>
          <p:cNvPr id="215" name="Freeform 48"/>
          <p:cNvSpPr/>
          <p:nvPr/>
        </p:nvSpPr>
        <p:spPr>
          <a:xfrm rot="19443600">
            <a:off x="13219560" y="6045480"/>
            <a:ext cx="394200" cy="394200"/>
          </a:xfrm>
          <a:custGeom>
            <a:avLst/>
            <a:gdLst/>
            <a:ahLst/>
            <a:rect l="l" t="t" r="r" b="b"/>
            <a:pathLst>
              <a:path w="394502" h="394502">
                <a:moveTo>
                  <a:pt x="0" y="0"/>
                </a:moveTo>
                <a:lnTo>
                  <a:pt x="394502" y="0"/>
                </a:lnTo>
                <a:lnTo>
                  <a:pt x="394502" y="394502"/>
                </a:lnTo>
                <a:lnTo>
                  <a:pt x="0" y="3945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6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6" name="Freeform 49"/>
          <p:cNvSpPr/>
          <p:nvPr/>
        </p:nvSpPr>
        <p:spPr>
          <a:xfrm rot="1554600">
            <a:off x="13249080" y="8235720"/>
            <a:ext cx="394200" cy="394200"/>
          </a:xfrm>
          <a:custGeom>
            <a:avLst/>
            <a:gdLst/>
            <a:ahLst/>
            <a:rect l="l" t="t" r="r" b="b"/>
            <a:pathLst>
              <a:path w="394502" h="394502">
                <a:moveTo>
                  <a:pt x="0" y="0"/>
                </a:moveTo>
                <a:lnTo>
                  <a:pt x="394503" y="0"/>
                </a:lnTo>
                <a:lnTo>
                  <a:pt x="394503" y="394502"/>
                </a:lnTo>
                <a:lnTo>
                  <a:pt x="0" y="3945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7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17" name="Group 50"/>
          <p:cNvGrpSpPr/>
          <p:nvPr/>
        </p:nvGrpSpPr>
        <p:grpSpPr>
          <a:xfrm>
            <a:off x="13816080" y="8257680"/>
            <a:ext cx="2781360" cy="1180800"/>
            <a:chOff x="13816080" y="8257680"/>
            <a:chExt cx="2781360" cy="1180800"/>
          </a:xfrm>
        </p:grpSpPr>
        <p:sp>
          <p:nvSpPr>
            <p:cNvPr id="218" name="TextBox 51"/>
            <p:cNvSpPr/>
            <p:nvPr/>
          </p:nvSpPr>
          <p:spPr>
            <a:xfrm>
              <a:off x="13816080" y="8257680"/>
              <a:ext cx="27813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STAV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19" name="TextBox 52"/>
            <p:cNvSpPr/>
            <p:nvPr/>
          </p:nvSpPr>
          <p:spPr>
            <a:xfrm>
              <a:off x="13816080" y="8940960"/>
              <a:ext cx="2781360" cy="497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920"/>
                </a:lnSpc>
              </a:pPr>
              <a:r>
                <a:rPr b="0" lang="en-US" sz="28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Agronomie</a:t>
              </a:r>
              <a:endParaRPr b="0" lang="fr-FR" sz="2800" spc="-1" strike="noStrike">
                <a:latin typeface="Arial"/>
              </a:endParaRPr>
            </a:p>
          </p:txBody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TextBox 2"/>
          <p:cNvSpPr/>
          <p:nvPr/>
        </p:nvSpPr>
        <p:spPr>
          <a:xfrm>
            <a:off x="2478960" y="989640"/>
            <a:ext cx="13330080" cy="182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ts val="7200"/>
              </a:lnSpc>
            </a:pPr>
            <a:r>
              <a:rPr b="0" lang="en-US" sz="7200" spc="-290" strike="noStrike">
                <a:solidFill>
                  <a:srgbClr val="ffffff"/>
                </a:solidFill>
                <a:latin typeface="ไอติม"/>
                <a:ea typeface="ไอติม"/>
              </a:rPr>
              <a:t>Voie professionnelle</a:t>
            </a:r>
            <a:endParaRPr b="0" lang="fr-FR" sz="7200" spc="-1" strike="noStrike">
              <a:latin typeface="Arial"/>
            </a:endParaRPr>
          </a:p>
          <a:p>
            <a:pPr algn="ctr">
              <a:lnSpc>
                <a:spcPts val="7200"/>
              </a:lnSpc>
            </a:pPr>
            <a:r>
              <a:rPr b="0" lang="en-US" sz="7200" spc="-290" strike="noStrike">
                <a:solidFill>
                  <a:srgbClr val="ffffff"/>
                </a:solidFill>
                <a:latin typeface="ไอติม"/>
                <a:ea typeface="ไอติม"/>
              </a:rPr>
              <a:t>Bac professionnel / CAP</a:t>
            </a:r>
            <a:endParaRPr b="0" lang="fr-FR" sz="7200" spc="-1" strike="noStrike">
              <a:latin typeface="Arial"/>
            </a:endParaRPr>
          </a:p>
        </p:txBody>
      </p:sp>
      <p:sp>
        <p:nvSpPr>
          <p:cNvPr id="221" name="Freeform 3"/>
          <p:cNvSpPr/>
          <p:nvPr/>
        </p:nvSpPr>
        <p:spPr>
          <a:xfrm>
            <a:off x="1680840" y="605664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22" name="Group 4"/>
          <p:cNvGrpSpPr/>
          <p:nvPr/>
        </p:nvGrpSpPr>
        <p:grpSpPr>
          <a:xfrm>
            <a:off x="2407320" y="3228120"/>
            <a:ext cx="4642560" cy="2450880"/>
            <a:chOff x="2407320" y="3228120"/>
            <a:chExt cx="4642560" cy="2450880"/>
          </a:xfrm>
        </p:grpSpPr>
        <p:sp>
          <p:nvSpPr>
            <p:cNvPr id="223" name="TextBox 5"/>
            <p:cNvSpPr/>
            <p:nvPr/>
          </p:nvSpPr>
          <p:spPr>
            <a:xfrm>
              <a:off x="2407320" y="3228120"/>
              <a:ext cx="4495680" cy="9147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Certificat d’Aptitude Professionnel (CAP)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24" name="TextBox 6"/>
            <p:cNvSpPr/>
            <p:nvPr/>
          </p:nvSpPr>
          <p:spPr>
            <a:xfrm>
              <a:off x="2407320" y="4346640"/>
              <a:ext cx="4642560" cy="1332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Apprentissage d’un métier en 2 ans</a:t>
              </a:r>
              <a:endParaRPr b="0" lang="fr-FR" sz="2500" spc="-1" strike="noStrike">
                <a:latin typeface="Arial"/>
              </a:endParaRPr>
            </a:p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Plus de 200 spécialités de CAP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225" name="Freeform 7"/>
          <p:cNvSpPr/>
          <p:nvPr/>
        </p:nvSpPr>
        <p:spPr>
          <a:xfrm>
            <a:off x="1680840" y="323532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26" name="Group 8"/>
          <p:cNvGrpSpPr/>
          <p:nvPr/>
        </p:nvGrpSpPr>
        <p:grpSpPr>
          <a:xfrm>
            <a:off x="7648920" y="6049440"/>
            <a:ext cx="3799080" cy="2927160"/>
            <a:chOff x="7648920" y="6049440"/>
            <a:chExt cx="3799080" cy="2927160"/>
          </a:xfrm>
        </p:grpSpPr>
        <p:sp>
          <p:nvSpPr>
            <p:cNvPr id="227" name="TextBox 9"/>
            <p:cNvSpPr/>
            <p:nvPr/>
          </p:nvSpPr>
          <p:spPr>
            <a:xfrm>
              <a:off x="7648920" y="6049440"/>
              <a:ext cx="3799080" cy="1828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Une partie du temps en enseignement général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28" name="TextBox 10"/>
            <p:cNvSpPr/>
            <p:nvPr/>
          </p:nvSpPr>
          <p:spPr>
            <a:xfrm>
              <a:off x="7648920" y="7644240"/>
              <a:ext cx="3799080" cy="1332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Français, Histoire-géographie-EMC, mathématiques, anglais, ...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229" name="Freeform 11"/>
          <p:cNvSpPr/>
          <p:nvPr/>
        </p:nvSpPr>
        <p:spPr>
          <a:xfrm>
            <a:off x="6888240" y="605664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30" name="Group 12"/>
          <p:cNvGrpSpPr/>
          <p:nvPr/>
        </p:nvGrpSpPr>
        <p:grpSpPr>
          <a:xfrm>
            <a:off x="12807720" y="6049440"/>
            <a:ext cx="3799080" cy="2469960"/>
            <a:chOff x="12807720" y="6049440"/>
            <a:chExt cx="3799080" cy="2469960"/>
          </a:xfrm>
        </p:grpSpPr>
        <p:sp>
          <p:nvSpPr>
            <p:cNvPr id="231" name="TextBox 13"/>
            <p:cNvSpPr/>
            <p:nvPr/>
          </p:nvSpPr>
          <p:spPr>
            <a:xfrm>
              <a:off x="12807720" y="6049440"/>
              <a:ext cx="3799080" cy="1371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Une partie du temps en entreprise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32" name="TextBox 14"/>
            <p:cNvSpPr/>
            <p:nvPr/>
          </p:nvSpPr>
          <p:spPr>
            <a:xfrm>
              <a:off x="12807720" y="7187040"/>
              <a:ext cx="3799080" cy="13323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16 à 20 semaines en bac pro</a:t>
              </a:r>
              <a:endParaRPr b="0" lang="fr-FR" sz="2500" spc="-1" strike="noStrike">
                <a:latin typeface="Arial"/>
              </a:endParaRPr>
            </a:p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12 à 14 semaines en CAP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233" name="Freeform 15"/>
          <p:cNvSpPr/>
          <p:nvPr/>
        </p:nvSpPr>
        <p:spPr>
          <a:xfrm>
            <a:off x="12095640" y="605664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4" name="Freeform 16"/>
          <p:cNvSpPr/>
          <p:nvPr/>
        </p:nvSpPr>
        <p:spPr>
          <a:xfrm rot="8244600">
            <a:off x="13645440" y="9556560"/>
            <a:ext cx="1517400" cy="1633320"/>
          </a:xfrm>
          <a:custGeom>
            <a:avLst/>
            <a:gdLst/>
            <a:ahLst/>
            <a:rect l="l" t="t" r="r" b="b"/>
            <a:pathLst>
              <a:path w="1517828" h="1633670">
                <a:moveTo>
                  <a:pt x="0" y="0"/>
                </a:moveTo>
                <a:lnTo>
                  <a:pt x="1517828" y="0"/>
                </a:lnTo>
                <a:lnTo>
                  <a:pt x="1517828" y="1633670"/>
                </a:lnTo>
                <a:lnTo>
                  <a:pt x="0" y="163367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5" name="Freeform 17"/>
          <p:cNvSpPr/>
          <p:nvPr/>
        </p:nvSpPr>
        <p:spPr>
          <a:xfrm>
            <a:off x="14646240" y="9970560"/>
            <a:ext cx="2612880" cy="569880"/>
          </a:xfrm>
          <a:custGeom>
            <a:avLst/>
            <a:gdLst/>
            <a:ahLst/>
            <a:rect l="l" t="t" r="r" b="b"/>
            <a:pathLst>
              <a:path w="2613228" h="570159">
                <a:moveTo>
                  <a:pt x="0" y="0"/>
                </a:moveTo>
                <a:lnTo>
                  <a:pt x="2613228" y="0"/>
                </a:lnTo>
                <a:lnTo>
                  <a:pt x="2613228" y="570159"/>
                </a:lnTo>
                <a:lnTo>
                  <a:pt x="0" y="57015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6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6" name="Freeform 18"/>
          <p:cNvSpPr/>
          <p:nvPr/>
        </p:nvSpPr>
        <p:spPr>
          <a:xfrm rot="20962200">
            <a:off x="-173880" y="-282600"/>
            <a:ext cx="1378800" cy="1356480"/>
          </a:xfrm>
          <a:custGeom>
            <a:avLst/>
            <a:gdLst/>
            <a:ahLst/>
            <a:rect l="l" t="t" r="r" b="b"/>
            <a:pathLst>
              <a:path w="1379274" h="1356704">
                <a:moveTo>
                  <a:pt x="0" y="0"/>
                </a:moveTo>
                <a:lnTo>
                  <a:pt x="1379275" y="0"/>
                </a:lnTo>
                <a:lnTo>
                  <a:pt x="1379275" y="1356705"/>
                </a:lnTo>
                <a:lnTo>
                  <a:pt x="0" y="135670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7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7" name="Freeform 19"/>
          <p:cNvSpPr/>
          <p:nvPr/>
        </p:nvSpPr>
        <p:spPr>
          <a:xfrm rot="18135600">
            <a:off x="-943560" y="1070280"/>
            <a:ext cx="1887480" cy="1293840"/>
          </a:xfrm>
          <a:custGeom>
            <a:avLst/>
            <a:gdLst/>
            <a:ahLst/>
            <a:rect l="l" t="t" r="r" b="b"/>
            <a:pathLst>
              <a:path w="1887953" h="1294106">
                <a:moveTo>
                  <a:pt x="0" y="0"/>
                </a:moveTo>
                <a:lnTo>
                  <a:pt x="1887952" y="0"/>
                </a:lnTo>
                <a:lnTo>
                  <a:pt x="1887952" y="1294106"/>
                </a:lnTo>
                <a:lnTo>
                  <a:pt x="0" y="129410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8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8" name="Freeform 20"/>
          <p:cNvSpPr/>
          <p:nvPr/>
        </p:nvSpPr>
        <p:spPr>
          <a:xfrm rot="17799600">
            <a:off x="17535960" y="8452800"/>
            <a:ext cx="1418760" cy="1494720"/>
          </a:xfrm>
          <a:custGeom>
            <a:avLst/>
            <a:gdLst/>
            <a:ahLst/>
            <a:rect l="l" t="t" r="r" b="b"/>
            <a:pathLst>
              <a:path w="1419015" h="1495130">
                <a:moveTo>
                  <a:pt x="0" y="0"/>
                </a:moveTo>
                <a:lnTo>
                  <a:pt x="1419014" y="0"/>
                </a:lnTo>
                <a:lnTo>
                  <a:pt x="1419014" y="1495130"/>
                </a:lnTo>
                <a:lnTo>
                  <a:pt x="0" y="149513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9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39" name="Group 21"/>
          <p:cNvGrpSpPr/>
          <p:nvPr/>
        </p:nvGrpSpPr>
        <p:grpSpPr>
          <a:xfrm>
            <a:off x="2407320" y="6049440"/>
            <a:ext cx="3799080" cy="2888280"/>
            <a:chOff x="2407320" y="6049440"/>
            <a:chExt cx="3799080" cy="2888280"/>
          </a:xfrm>
        </p:grpSpPr>
        <p:sp>
          <p:nvSpPr>
            <p:cNvPr id="240" name="TextBox 22"/>
            <p:cNvSpPr/>
            <p:nvPr/>
          </p:nvSpPr>
          <p:spPr>
            <a:xfrm>
              <a:off x="2407320" y="6049440"/>
              <a:ext cx="3799080" cy="2285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Une partie du temps sur plateforme technique (ateliers, laboratoires, ...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41" name="TextBox 23"/>
            <p:cNvSpPr/>
            <p:nvPr/>
          </p:nvSpPr>
          <p:spPr>
            <a:xfrm>
              <a:off x="2407320" y="8049600"/>
              <a:ext cx="3799080" cy="888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13h / sem en bac pro</a:t>
              </a:r>
              <a:endParaRPr b="0" lang="fr-FR" sz="2500" spc="-1" strike="noStrike">
                <a:latin typeface="Arial"/>
              </a:endParaRPr>
            </a:p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15h / sem en CAP</a:t>
              </a:r>
              <a:endParaRPr b="0" lang="fr-FR" sz="2500" spc="-1" strike="noStrike">
                <a:latin typeface="Arial"/>
              </a:endParaRPr>
            </a:p>
          </p:txBody>
        </p:sp>
      </p:grpSp>
      <p:grpSp>
        <p:nvGrpSpPr>
          <p:cNvPr id="242" name="Group 24"/>
          <p:cNvGrpSpPr/>
          <p:nvPr/>
        </p:nvGrpSpPr>
        <p:grpSpPr>
          <a:xfrm>
            <a:off x="7648920" y="3262680"/>
            <a:ext cx="4736520" cy="1549800"/>
            <a:chOff x="7648920" y="3262680"/>
            <a:chExt cx="4736520" cy="1549800"/>
          </a:xfrm>
        </p:grpSpPr>
        <p:sp>
          <p:nvSpPr>
            <p:cNvPr id="243" name="TextBox 25"/>
            <p:cNvSpPr/>
            <p:nvPr/>
          </p:nvSpPr>
          <p:spPr>
            <a:xfrm>
              <a:off x="7648920" y="3262680"/>
              <a:ext cx="473652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Bac professionnel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44" name="TextBox 26"/>
            <p:cNvSpPr/>
            <p:nvPr/>
          </p:nvSpPr>
          <p:spPr>
            <a:xfrm>
              <a:off x="7648920" y="3924360"/>
              <a:ext cx="4736520" cy="8881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Plus de 100 spécialités de bac pro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245" name="Freeform 27"/>
          <p:cNvSpPr/>
          <p:nvPr/>
        </p:nvSpPr>
        <p:spPr>
          <a:xfrm>
            <a:off x="6881040" y="323532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2"/>
                </a:lnTo>
                <a:lnTo>
                  <a:pt x="0" y="386002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0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082a4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xtBox 2"/>
          <p:cNvSpPr/>
          <p:nvPr/>
        </p:nvSpPr>
        <p:spPr>
          <a:xfrm>
            <a:off x="2478960" y="989640"/>
            <a:ext cx="13330080" cy="1829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spAutoFit/>
          </a:bodyPr>
          <a:p>
            <a:pPr algn="ctr">
              <a:lnSpc>
                <a:spcPts val="7200"/>
              </a:lnSpc>
            </a:pPr>
            <a:r>
              <a:rPr b="0" lang="en-US" sz="7200" spc="-290" strike="noStrike">
                <a:solidFill>
                  <a:srgbClr val="ffffff"/>
                </a:solidFill>
                <a:latin typeface="ไอติม"/>
                <a:ea typeface="ไอติม"/>
              </a:rPr>
              <a:t>Voie professionnelle :</a:t>
            </a:r>
            <a:endParaRPr b="0" lang="fr-FR" sz="7200" spc="-1" strike="noStrike">
              <a:latin typeface="Arial"/>
            </a:endParaRPr>
          </a:p>
          <a:p>
            <a:pPr algn="ctr">
              <a:lnSpc>
                <a:spcPts val="7200"/>
              </a:lnSpc>
            </a:pPr>
            <a:r>
              <a:rPr b="0" lang="en-US" sz="7200" spc="-290" strike="noStrike">
                <a:solidFill>
                  <a:srgbClr val="ffffff"/>
                </a:solidFill>
                <a:latin typeface="ไอติม"/>
                <a:ea typeface="ไอติม"/>
              </a:rPr>
              <a:t>L’apprentissage</a:t>
            </a:r>
            <a:endParaRPr b="0" lang="fr-FR" sz="7200" spc="-1" strike="noStrike">
              <a:latin typeface="Arial"/>
            </a:endParaRPr>
          </a:p>
        </p:txBody>
      </p:sp>
      <p:grpSp>
        <p:nvGrpSpPr>
          <p:cNvPr id="247" name="Group 3"/>
          <p:cNvGrpSpPr/>
          <p:nvPr/>
        </p:nvGrpSpPr>
        <p:grpSpPr>
          <a:xfrm>
            <a:off x="1444680" y="4356360"/>
            <a:ext cx="3799080" cy="2437920"/>
            <a:chOff x="1444680" y="4356360"/>
            <a:chExt cx="3799080" cy="2437920"/>
          </a:xfrm>
        </p:grpSpPr>
        <p:sp>
          <p:nvSpPr>
            <p:cNvPr id="248" name="TextBox 4"/>
            <p:cNvSpPr/>
            <p:nvPr/>
          </p:nvSpPr>
          <p:spPr>
            <a:xfrm>
              <a:off x="1444680" y="4356360"/>
              <a:ext cx="379908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Conditions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49" name="TextBox 5"/>
            <p:cNvSpPr/>
            <p:nvPr/>
          </p:nvSpPr>
          <p:spPr>
            <a:xfrm>
              <a:off x="1444680" y="5017680"/>
              <a:ext cx="3799080" cy="1776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Avoir 16 ans </a:t>
              </a:r>
              <a:endParaRPr b="0" lang="fr-FR" sz="2500" spc="-1" strike="noStrike">
                <a:latin typeface="Arial"/>
              </a:endParaRPr>
            </a:p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OU </a:t>
              </a:r>
              <a:endParaRPr b="0" lang="fr-FR" sz="2500" spc="-1" strike="noStrike">
                <a:latin typeface="Arial"/>
              </a:endParaRPr>
            </a:p>
            <a:p>
              <a:pPr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15 ans et finir la classe de 3ème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250" name="Freeform 6"/>
          <p:cNvSpPr/>
          <p:nvPr/>
        </p:nvSpPr>
        <p:spPr>
          <a:xfrm>
            <a:off x="718200" y="436356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1"/>
                </a:lnTo>
                <a:lnTo>
                  <a:pt x="0" y="38600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1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1" name="Freeform 7"/>
          <p:cNvSpPr/>
          <p:nvPr/>
        </p:nvSpPr>
        <p:spPr>
          <a:xfrm rot="8244600">
            <a:off x="13645440" y="9556560"/>
            <a:ext cx="1517400" cy="1633320"/>
          </a:xfrm>
          <a:custGeom>
            <a:avLst/>
            <a:gdLst/>
            <a:ahLst/>
            <a:rect l="l" t="t" r="r" b="b"/>
            <a:pathLst>
              <a:path w="1517828" h="1633670">
                <a:moveTo>
                  <a:pt x="0" y="0"/>
                </a:moveTo>
                <a:lnTo>
                  <a:pt x="1517828" y="0"/>
                </a:lnTo>
                <a:lnTo>
                  <a:pt x="1517828" y="1633670"/>
                </a:lnTo>
                <a:lnTo>
                  <a:pt x="0" y="163367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2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2" name="Freeform 8"/>
          <p:cNvSpPr/>
          <p:nvPr/>
        </p:nvSpPr>
        <p:spPr>
          <a:xfrm>
            <a:off x="14646240" y="9970560"/>
            <a:ext cx="2612880" cy="569880"/>
          </a:xfrm>
          <a:custGeom>
            <a:avLst/>
            <a:gdLst/>
            <a:ahLst/>
            <a:rect l="l" t="t" r="r" b="b"/>
            <a:pathLst>
              <a:path w="2613228" h="570159">
                <a:moveTo>
                  <a:pt x="0" y="0"/>
                </a:moveTo>
                <a:lnTo>
                  <a:pt x="2613228" y="0"/>
                </a:lnTo>
                <a:lnTo>
                  <a:pt x="2613228" y="570159"/>
                </a:lnTo>
                <a:lnTo>
                  <a:pt x="0" y="570159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3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Freeform 9"/>
          <p:cNvSpPr/>
          <p:nvPr/>
        </p:nvSpPr>
        <p:spPr>
          <a:xfrm rot="20962200">
            <a:off x="-173880" y="-282600"/>
            <a:ext cx="1378800" cy="1356480"/>
          </a:xfrm>
          <a:custGeom>
            <a:avLst/>
            <a:gdLst/>
            <a:ahLst/>
            <a:rect l="l" t="t" r="r" b="b"/>
            <a:pathLst>
              <a:path w="1379274" h="1356704">
                <a:moveTo>
                  <a:pt x="0" y="0"/>
                </a:moveTo>
                <a:lnTo>
                  <a:pt x="1379275" y="0"/>
                </a:lnTo>
                <a:lnTo>
                  <a:pt x="1379275" y="1356705"/>
                </a:lnTo>
                <a:lnTo>
                  <a:pt x="0" y="1356705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4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4" name="Freeform 10"/>
          <p:cNvSpPr/>
          <p:nvPr/>
        </p:nvSpPr>
        <p:spPr>
          <a:xfrm rot="18135600">
            <a:off x="-943560" y="1070280"/>
            <a:ext cx="1887480" cy="1293840"/>
          </a:xfrm>
          <a:custGeom>
            <a:avLst/>
            <a:gdLst/>
            <a:ahLst/>
            <a:rect l="l" t="t" r="r" b="b"/>
            <a:pathLst>
              <a:path w="1887953" h="1294106">
                <a:moveTo>
                  <a:pt x="0" y="0"/>
                </a:moveTo>
                <a:lnTo>
                  <a:pt x="1887952" y="0"/>
                </a:lnTo>
                <a:lnTo>
                  <a:pt x="1887952" y="1294106"/>
                </a:lnTo>
                <a:lnTo>
                  <a:pt x="0" y="1294106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5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5" name="Freeform 11"/>
          <p:cNvSpPr/>
          <p:nvPr/>
        </p:nvSpPr>
        <p:spPr>
          <a:xfrm rot="17799600">
            <a:off x="17535960" y="8452800"/>
            <a:ext cx="1418760" cy="1494720"/>
          </a:xfrm>
          <a:custGeom>
            <a:avLst/>
            <a:gdLst/>
            <a:ahLst/>
            <a:rect l="l" t="t" r="r" b="b"/>
            <a:pathLst>
              <a:path w="1419015" h="1495130">
                <a:moveTo>
                  <a:pt x="0" y="0"/>
                </a:moveTo>
                <a:lnTo>
                  <a:pt x="1419014" y="0"/>
                </a:lnTo>
                <a:lnTo>
                  <a:pt x="1419014" y="1495130"/>
                </a:lnTo>
                <a:lnTo>
                  <a:pt x="0" y="1495130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6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56" name="Group 12"/>
          <p:cNvGrpSpPr/>
          <p:nvPr/>
        </p:nvGrpSpPr>
        <p:grpSpPr>
          <a:xfrm>
            <a:off x="6156000" y="4356360"/>
            <a:ext cx="5442480" cy="3326400"/>
            <a:chOff x="6156000" y="4356360"/>
            <a:chExt cx="5442480" cy="3326400"/>
          </a:xfrm>
        </p:grpSpPr>
        <p:sp>
          <p:nvSpPr>
            <p:cNvPr id="257" name="TextBox 13"/>
            <p:cNvSpPr/>
            <p:nvPr/>
          </p:nvSpPr>
          <p:spPr>
            <a:xfrm>
              <a:off x="6454440" y="4356360"/>
              <a:ext cx="514404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Les démarches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58" name="TextBox 14"/>
            <p:cNvSpPr/>
            <p:nvPr/>
          </p:nvSpPr>
          <p:spPr>
            <a:xfrm>
              <a:off x="6156000" y="5017680"/>
              <a:ext cx="5442120" cy="2665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lvl="1" marL="539640" indent="-269640" algn="just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L’élève doit trouver lui même un employeur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 algn="just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Signer un contrat d’apprentissage d’une durée de 2/3 ans</a:t>
              </a:r>
              <a:endParaRPr b="0" lang="fr-FR" sz="2500" spc="-1" strike="noStrike">
                <a:latin typeface="Arial"/>
              </a:endParaRPr>
            </a:p>
            <a:p>
              <a:pPr lvl="1" marL="539640" indent="-269640" algn="just">
                <a:lnSpc>
                  <a:spcPts val="3498"/>
                </a:lnSpc>
                <a:buClr>
                  <a:srgbClr val="ffffff"/>
                </a:buClr>
                <a:buFont typeface="Arial"/>
                <a:buChar char="•"/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S’inscrire dans un Centre de Formation des Apprentis (CFA)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259" name="Freeform 15"/>
          <p:cNvSpPr/>
          <p:nvPr/>
        </p:nvSpPr>
        <p:spPr>
          <a:xfrm>
            <a:off x="5718600" y="436356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4" y="0"/>
                </a:lnTo>
                <a:lnTo>
                  <a:pt x="437734" y="386001"/>
                </a:lnTo>
                <a:lnTo>
                  <a:pt x="0" y="38600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7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grpSp>
        <p:nvGrpSpPr>
          <p:cNvPr id="260" name="Group 16"/>
          <p:cNvGrpSpPr/>
          <p:nvPr/>
        </p:nvGrpSpPr>
        <p:grpSpPr>
          <a:xfrm>
            <a:off x="12613680" y="4356360"/>
            <a:ext cx="4955760" cy="2437920"/>
            <a:chOff x="12613680" y="4356360"/>
            <a:chExt cx="4955760" cy="2437920"/>
          </a:xfrm>
        </p:grpSpPr>
        <p:sp>
          <p:nvSpPr>
            <p:cNvPr id="261" name="TextBox 17"/>
            <p:cNvSpPr/>
            <p:nvPr/>
          </p:nvSpPr>
          <p:spPr>
            <a:xfrm>
              <a:off x="12613680" y="4356360"/>
              <a:ext cx="4955760" cy="457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>
                <a:lnSpc>
                  <a:spcPts val="3600"/>
                </a:lnSpc>
              </a:pPr>
              <a:r>
                <a:rPr b="0" lang="en-US" sz="3000" spc="-1" strike="noStrike">
                  <a:solidFill>
                    <a:srgbClr val="ffffff"/>
                  </a:solidFill>
                  <a:latin typeface="ไอติม"/>
                  <a:ea typeface="ไอติม"/>
                </a:rPr>
                <a:t>Déroulement</a:t>
              </a:r>
              <a:endParaRPr b="0" lang="fr-FR" sz="3000" spc="-1" strike="noStrike">
                <a:latin typeface="Arial"/>
              </a:endParaRPr>
            </a:p>
          </p:txBody>
        </p:sp>
        <p:sp>
          <p:nvSpPr>
            <p:cNvPr id="262" name="TextBox 18"/>
            <p:cNvSpPr/>
            <p:nvPr/>
          </p:nvSpPr>
          <p:spPr>
            <a:xfrm>
              <a:off x="12613680" y="5017680"/>
              <a:ext cx="4955760" cy="1776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0" rIns="0" tIns="0" bIns="0">
              <a:spAutoFit/>
            </a:bodyPr>
            <a:p>
              <a:pPr algn="just">
                <a:lnSpc>
                  <a:spcPts val="3498"/>
                </a:lnSpc>
              </a:pPr>
              <a:r>
                <a:rPr b="0" lang="en-US" sz="2500" spc="-1" strike="noStrike">
                  <a:solidFill>
                    <a:srgbClr val="ffffff"/>
                  </a:solidFill>
                  <a:latin typeface="Didact Gothic"/>
                  <a:ea typeface="Didact Gothic"/>
                </a:rPr>
                <a:t>L’élève alterne entre sa formation chez un employeur et des enseignements dispensés dans un organisme de formation</a:t>
              </a:r>
              <a:endParaRPr b="0" lang="fr-FR" sz="2500" spc="-1" strike="noStrike">
                <a:latin typeface="Arial"/>
              </a:endParaRPr>
            </a:p>
          </p:txBody>
        </p:sp>
      </p:grpSp>
      <p:sp>
        <p:nvSpPr>
          <p:cNvPr id="263" name="Freeform 19"/>
          <p:cNvSpPr/>
          <p:nvPr/>
        </p:nvSpPr>
        <p:spPr>
          <a:xfrm>
            <a:off x="11887200" y="4363560"/>
            <a:ext cx="437400" cy="385560"/>
          </a:xfrm>
          <a:custGeom>
            <a:avLst/>
            <a:gdLst/>
            <a:ahLst/>
            <a:rect l="l" t="t" r="r" b="b"/>
            <a:pathLst>
              <a:path w="437734" h="386002">
                <a:moveTo>
                  <a:pt x="0" y="0"/>
                </a:moveTo>
                <a:lnTo>
                  <a:pt x="437733" y="0"/>
                </a:lnTo>
                <a:lnTo>
                  <a:pt x="437733" y="386001"/>
                </a:lnTo>
                <a:lnTo>
                  <a:pt x="0" y="386001"/>
                </a:lnTo>
                <a:lnTo>
                  <a:pt x="0" y="0"/>
                </a:lnTo>
                <a:close/>
              </a:path>
            </a:pathLst>
          </a:custGeom>
          <a:blipFill rotWithShape="0">
            <a:blip r:embed="rId8"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4" name="ZoneTexte 19"/>
          <p:cNvSpPr/>
          <p:nvPr/>
        </p:nvSpPr>
        <p:spPr>
          <a:xfrm>
            <a:off x="3809880" y="8101800"/>
            <a:ext cx="11922480" cy="821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fr-FR" sz="4800" spc="-1" strike="noStrike">
                <a:solidFill>
                  <a:srgbClr val="ffffff"/>
                </a:solidFill>
                <a:latin typeface="Calibri"/>
              </a:rPr>
              <a:t>Les démarches sont faites par la famille</a:t>
            </a:r>
            <a:endParaRPr b="0" lang="fr-FR" sz="4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849</TotalTime>
  <Application>LibreOffice/7.1.1.2$Windows_X86_64 LibreOffice_project/fe0b08f4af1bacafe4c7ecc87ce55bb426164676</Application>
  <AppVersion>15.0000</AppVersion>
  <Words>831</Words>
  <Paragraphs>156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2006-08-16T00:00:00Z</dcterms:created>
  <dc:creator>pra</dc:creator>
  <dc:description/>
  <dc:identifier>DAGQhqEgNPA</dc:identifier>
  <dc:language>fr-FR</dc:language>
  <cp:lastModifiedBy/>
  <cp:lastPrinted>2024-09-17T05:08:46Z</cp:lastPrinted>
  <dcterms:modified xsi:type="dcterms:W3CDTF">2024-09-19T17:56:14Z</dcterms:modified>
  <cp:revision>25</cp:revision>
  <dc:subject/>
  <dc:title>Orientation 3ème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Personnalisé</vt:lpwstr>
  </property>
  <property fmtid="{D5CDD505-2E9C-101B-9397-08002B2CF9AE}" pid="4" name="Slides">
    <vt:i4>16</vt:i4>
  </property>
</Properties>
</file>