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handoutMasterIdLst>
    <p:handoutMasterId r:id="rId13"/>
  </p:handoutMasterIdLst>
  <p:sldIdLst>
    <p:sldId id="315" r:id="rId2"/>
    <p:sldId id="320" r:id="rId3"/>
    <p:sldId id="299" r:id="rId4"/>
    <p:sldId id="300" r:id="rId5"/>
    <p:sldId id="328" r:id="rId6"/>
    <p:sldId id="344" r:id="rId7"/>
    <p:sldId id="346" r:id="rId8"/>
    <p:sldId id="347" r:id="rId9"/>
    <p:sldId id="284" r:id="rId10"/>
    <p:sldId id="337" r:id="rId11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595" autoAdjust="0"/>
  </p:normalViewPr>
  <p:slideViewPr>
    <p:cSldViewPr>
      <p:cViewPr varScale="1">
        <p:scale>
          <a:sx n="108" d="100"/>
          <a:sy n="108" d="100"/>
        </p:scale>
        <p:origin x="17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62BCC0-0717-4D92-A954-3423A7A4ECE0}" type="datetimeFigureOut">
              <a:rPr lang="fr-FR" smtClean="0"/>
              <a:pPr/>
              <a:t>28/03/2025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956CE-E896-48AC-BDE5-ECAC857FA3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60" cy="496331"/>
          </a:xfrm>
          <a:prstGeom prst="rect">
            <a:avLst/>
          </a:prstGeom>
        </p:spPr>
        <p:txBody>
          <a:bodyPr vert="horz" lIns="92077" tIns="46039" rIns="92077" bIns="4603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6331"/>
          </a:xfrm>
          <a:prstGeom prst="rect">
            <a:avLst/>
          </a:prstGeom>
        </p:spPr>
        <p:txBody>
          <a:bodyPr vert="horz" lIns="92077" tIns="46039" rIns="92077" bIns="46039" rtlCol="0"/>
          <a:lstStyle>
            <a:lvl1pPr algn="r">
              <a:defRPr sz="1200"/>
            </a:lvl1pPr>
          </a:lstStyle>
          <a:p>
            <a:fld id="{A3508E2B-48A9-4AFE-B473-BF73E783642B}" type="datetimeFigureOut">
              <a:rPr lang="fr-FR" smtClean="0"/>
              <a:pPr/>
              <a:t>28/03/2025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77" tIns="46039" rIns="92077" bIns="4603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2077" tIns="46039" rIns="92077" bIns="4603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60" cy="496331"/>
          </a:xfrm>
          <a:prstGeom prst="rect">
            <a:avLst/>
          </a:prstGeom>
        </p:spPr>
        <p:txBody>
          <a:bodyPr vert="horz" lIns="92077" tIns="46039" rIns="92077" bIns="460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60" cy="496331"/>
          </a:xfrm>
          <a:prstGeom prst="rect">
            <a:avLst/>
          </a:prstGeom>
        </p:spPr>
        <p:txBody>
          <a:bodyPr vert="horz" lIns="92077" tIns="46039" rIns="92077" bIns="46039" rtlCol="0" anchor="b"/>
          <a:lstStyle>
            <a:lvl1pPr algn="r">
              <a:defRPr sz="1200"/>
            </a:lvl1pPr>
          </a:lstStyle>
          <a:p>
            <a:fld id="{7431F1DB-B087-4FBB-93EA-C951A19E2CC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161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1F1DB-B087-4FBB-93EA-C951A19E2CCF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1F1DB-B087-4FBB-93EA-C951A19E2CCF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1F1DB-B087-4FBB-93EA-C951A19E2CCF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1F1DB-B087-4FBB-93EA-C951A19E2CCF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1F1DB-B087-4FBB-93EA-C951A19E2CCF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A309A6D-C09C-4548-B29A-6CF363A7E532}" type="datetimeFigureOut">
              <a:rPr lang="fr-FR" smtClean="0"/>
              <a:pPr/>
              <a:t>28/03/2025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24" y="2643182"/>
            <a:ext cx="8483432" cy="1643074"/>
          </a:xfrm>
        </p:spPr>
        <p:txBody>
          <a:bodyPr>
            <a:noAutofit/>
          </a:bodyPr>
          <a:lstStyle/>
          <a:p>
            <a:pPr algn="ctr"/>
            <a:r>
              <a:rPr lang="fr-FR" sz="3600" b="1" dirty="0">
                <a:solidFill>
                  <a:srgbClr val="00B050"/>
                </a:solidFill>
                <a:effectLst/>
              </a:rPr>
              <a:t>Qu’est-ce que</a:t>
            </a:r>
            <a:br>
              <a:rPr lang="fr-FR" sz="3600" b="1" dirty="0">
                <a:solidFill>
                  <a:srgbClr val="00B050"/>
                </a:solidFill>
                <a:effectLst/>
              </a:rPr>
            </a:br>
            <a:r>
              <a:rPr lang="fr-FR" sz="3600" b="1" dirty="0">
                <a:solidFill>
                  <a:srgbClr val="00B050"/>
                </a:solidFill>
                <a:effectLst/>
              </a:rPr>
              <a:t>la 3</a:t>
            </a:r>
            <a:r>
              <a:rPr lang="fr-FR" sz="3600" b="1" baseline="30000" dirty="0">
                <a:solidFill>
                  <a:srgbClr val="00B050"/>
                </a:solidFill>
                <a:effectLst/>
              </a:rPr>
              <a:t>ème</a:t>
            </a:r>
            <a:r>
              <a:rPr lang="fr-FR" sz="3600" b="1" dirty="0">
                <a:solidFill>
                  <a:srgbClr val="00B050"/>
                </a:solidFill>
                <a:effectLst/>
              </a:rPr>
              <a:t> </a:t>
            </a:r>
            <a:r>
              <a:rPr lang="fr-FR" sz="3600" b="1" dirty="0" err="1">
                <a:solidFill>
                  <a:srgbClr val="00B050"/>
                </a:solidFill>
                <a:effectLst/>
              </a:rPr>
              <a:t>PrépaMétiers</a:t>
            </a:r>
            <a:r>
              <a:rPr lang="fr-FR" sz="3600" b="1" dirty="0">
                <a:solidFill>
                  <a:srgbClr val="00B050"/>
                </a:solidFill>
                <a:effectLst/>
              </a:rPr>
              <a:t> ?</a:t>
            </a:r>
            <a:endParaRPr lang="fr-FR" sz="3600" b="1" dirty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544FDC1-ED8A-4C08-917A-1A8C7DA4A6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836712"/>
            <a:ext cx="1638529" cy="1000265"/>
          </a:xfrm>
          <a:effectLst>
            <a:innerShdw blurRad="63500" dist="50800" dir="13500000">
              <a:schemeClr val="bg1">
                <a:alpha val="50000"/>
              </a:schemeClr>
            </a:innerShdw>
          </a:effectLst>
        </p:spPr>
      </p:pic>
      <p:sp>
        <p:nvSpPr>
          <p:cNvPr id="25601" name="AutoShape 1" descr="Tableau des réponses au formulaire Forms. Titre de la question : A6. Au cours des 12 derniers mois, à quelle fréquence avez-vous eu recours aux méthodes ou pratiques suivantes :. Nombre de réponses : .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602" name="AutoShape 2" descr="Tableau des réponses au formulaire Forms. Titre de la question : A6. Au cours des 12 derniers mois, à quelle fréquence avez-vous eu recours aux méthodes ou pratiques suivantes :. Nombre de réponses : .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603" name="AutoShape 3" descr="Tableau des réponses au formulaire Forms. Titre de la question : A6. Au cours des 12 derniers mois, à quelle fréquence avez-vous eu recours aux méthodes ou pratiques suivantes :. Nombre de réponses : .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45224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rgbClr val="00B050"/>
                </a:solidFill>
                <a:effectLst/>
              </a:rPr>
              <a:t>Conclusion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Gill Sans MT" pitchFamily="34" charset="0"/>
              <a:buChar char="Ω"/>
              <a:defRPr/>
            </a:pPr>
            <a:r>
              <a:rPr lang="fr-FR" sz="2400" dirty="0"/>
              <a:t>Cette classe a pour finalité de permettre aux élèves de : 	- réussir leur projet d’orientation professionnelle 	- d’obtenir leur brevet des collèges en série prof.</a:t>
            </a:r>
          </a:p>
          <a:p>
            <a:pPr eaLnBrk="1" hangingPunct="1">
              <a:lnSpc>
                <a:spcPct val="90000"/>
              </a:lnSpc>
              <a:buFont typeface="Gill Sans MT" pitchFamily="34" charset="0"/>
              <a:buChar char="Ω"/>
              <a:defRPr/>
            </a:pPr>
            <a:endParaRPr lang="fr-FR" sz="2400" dirty="0"/>
          </a:p>
          <a:p>
            <a:pPr eaLnBrk="1" hangingPunct="1">
              <a:lnSpc>
                <a:spcPct val="90000"/>
              </a:lnSpc>
              <a:buFont typeface="Gill Sans MT" pitchFamily="34" charset="0"/>
              <a:buChar char="Ω"/>
              <a:defRPr/>
            </a:pPr>
            <a:r>
              <a:rPr lang="fr-FR" sz="2400" dirty="0"/>
              <a:t>Ce projet nécessite la participation de tous les acteurs du développement de l’enfant : professeurs, CPE, </a:t>
            </a:r>
            <a:r>
              <a:rPr lang="fr-FR" sz="2400" dirty="0" err="1"/>
              <a:t>PsyEN</a:t>
            </a:r>
            <a:r>
              <a:rPr lang="fr-FR" sz="2400" dirty="0"/>
              <a:t>, équipe administrative mais aussi des parents.</a:t>
            </a:r>
          </a:p>
          <a:p>
            <a:pPr eaLnBrk="1" hangingPunct="1">
              <a:lnSpc>
                <a:spcPct val="90000"/>
              </a:lnSpc>
              <a:defRPr/>
            </a:pPr>
            <a:endParaRPr lang="fr-FR" sz="2400" dirty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fr-FR" sz="2400" dirty="0">
                <a:solidFill>
                  <a:srgbClr val="FF0000"/>
                </a:solidFill>
              </a:rPr>
              <a:t>   </a:t>
            </a:r>
            <a:r>
              <a:rPr lang="fr-FR" sz="2400" b="1" dirty="0">
                <a:solidFill>
                  <a:srgbClr val="FF0000"/>
                </a:solidFill>
              </a:rPr>
              <a:t>Être à l’écoute des élèves pour les aider à faire leurs choix est l’affaire de tous</a:t>
            </a:r>
            <a:r>
              <a:rPr lang="fr-FR" sz="2400" dirty="0">
                <a:solidFill>
                  <a:srgbClr val="FF00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fr-FR" sz="2400" dirty="0"/>
          </a:p>
          <a:p>
            <a:pPr eaLnBrk="1" hangingPunct="1">
              <a:lnSpc>
                <a:spcPct val="90000"/>
              </a:lnSpc>
              <a:defRPr/>
            </a:pPr>
            <a:endParaRPr lang="fr-FR" sz="2400" dirty="0"/>
          </a:p>
        </p:txBody>
      </p:sp>
      <p:sp>
        <p:nvSpPr>
          <p:cNvPr id="2049" name="AutoShape 1" descr="Tableau des réponses au formulaire Forms. Titre de la question : A6. Au cours des 12 derniers mois, à quelle fréquence avez-vous eu recours aux méthodes ou pratiques suivantes :. Nombre de réponses : .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0" name="AutoShape 2" descr="Tableau des réponses au formulaire Forms. Titre de la question : A6. Au cours des 12 derniers mois, à quelle fréquence avez-vous eu recours aux méthodes ou pratiques suivantes :. Nombre de réponses : .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1023" y="476672"/>
            <a:ext cx="7614315" cy="5809848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 fontScale="85000" lnSpcReduction="10000"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fr-FR" sz="3200" b="1" dirty="0">
                <a:solidFill>
                  <a:srgbClr val="0070C0"/>
                </a:solidFill>
              </a:rPr>
              <a:t>Pour qui ?</a:t>
            </a:r>
          </a:p>
          <a:p>
            <a:pPr algn="just">
              <a:lnSpc>
                <a:spcPct val="120000"/>
              </a:lnSpc>
              <a:buNone/>
            </a:pPr>
            <a:r>
              <a:rPr lang="fr-FR" sz="2400" dirty="0">
                <a:solidFill>
                  <a:schemeClr val="bg1"/>
                </a:solidFill>
              </a:rPr>
              <a:t>	</a:t>
            </a:r>
            <a:r>
              <a:rPr lang="fr-FR" sz="2400" dirty="0"/>
              <a:t>La Troisième Préparatoire aux Métiers (3</a:t>
            </a:r>
            <a:r>
              <a:rPr lang="fr-FR" sz="2400" baseline="30000" dirty="0"/>
              <a:t>ème</a:t>
            </a:r>
            <a:r>
              <a:rPr lang="fr-FR" sz="2400" dirty="0"/>
              <a:t> </a:t>
            </a:r>
            <a:r>
              <a:rPr lang="fr-FR" sz="2400" dirty="0" err="1"/>
              <a:t>PrépaMétiers</a:t>
            </a:r>
            <a:r>
              <a:rPr lang="fr-FR" sz="2400" dirty="0"/>
              <a:t>)</a:t>
            </a:r>
          </a:p>
          <a:p>
            <a:pPr algn="just">
              <a:lnSpc>
                <a:spcPct val="120000"/>
              </a:lnSpc>
              <a:buNone/>
            </a:pPr>
            <a:r>
              <a:rPr lang="fr-FR" sz="2400" dirty="0"/>
              <a:t> 	s’adresse à </a:t>
            </a:r>
            <a:r>
              <a:rPr lang="fr-FR" sz="2400" b="1" dirty="0"/>
              <a:t>des élèves volontaires de 4</a:t>
            </a:r>
            <a:r>
              <a:rPr lang="fr-FR" sz="2400" b="1" baseline="30000" dirty="0"/>
              <a:t>ème</a:t>
            </a:r>
            <a:r>
              <a:rPr lang="fr-FR" sz="2400" b="1" dirty="0"/>
              <a:t> scolairement fragiles </a:t>
            </a:r>
            <a:r>
              <a:rPr lang="fr-FR" sz="2400" dirty="0"/>
              <a:t>prêts à se remobiliser autour d’un projet de formation dans la voie professionnelle, et désireux de découvrir la réalité des métiers et des formations qui y conduisent.</a:t>
            </a:r>
          </a:p>
          <a:p>
            <a:pPr algn="just">
              <a:lnSpc>
                <a:spcPct val="120000"/>
              </a:lnSpc>
              <a:buNone/>
            </a:pPr>
            <a:endParaRPr lang="fr-FR" sz="2400" dirty="0"/>
          </a:p>
          <a:p>
            <a:pPr algn="just">
              <a:lnSpc>
                <a:spcPct val="120000"/>
              </a:lnSpc>
              <a:buNone/>
            </a:pPr>
            <a:r>
              <a:rPr lang="fr-FR" sz="2400" dirty="0"/>
              <a:t>Tous les enseignements contribuent à la découverte professionnelle des métiers et des formations professionnelles et permettent d’aider les élèves à élaborer leur projet d’orientation, en particulier vers la voie professionnelle sous statut scolaire ou par apprentissage.</a:t>
            </a:r>
          </a:p>
          <a:p>
            <a:pPr algn="just">
              <a:lnSpc>
                <a:spcPct val="120000"/>
              </a:lnSpc>
              <a:buNone/>
            </a:pPr>
            <a:endParaRPr lang="fr-FR" sz="2400" dirty="0"/>
          </a:p>
          <a:p>
            <a:pPr algn="just">
              <a:lnSpc>
                <a:spcPct val="120000"/>
              </a:lnSpc>
              <a:buNone/>
            </a:pPr>
            <a:r>
              <a:rPr lang="fr-FR" sz="2400" dirty="0"/>
              <a:t>L’accès aux formations professionnelles de ces élèves est favorisé par une bonification, dans le traitement de leur demande d’affectation vers la voie professionnelle</a:t>
            </a:r>
          </a:p>
          <a:p>
            <a:pPr>
              <a:buNone/>
            </a:pPr>
            <a:endParaRPr lang="fr-FR" sz="2400" dirty="0"/>
          </a:p>
          <a:p>
            <a:pPr>
              <a:buNone/>
            </a:pPr>
            <a:endParaRPr lang="fr-FR" sz="2400" dirty="0"/>
          </a:p>
          <a:p>
            <a:pPr marL="809625" indent="-184150">
              <a:buNone/>
            </a:pPr>
            <a:endParaRPr lang="fr-FR" sz="2400" dirty="0">
              <a:solidFill>
                <a:schemeClr val="bg1"/>
              </a:solidFill>
            </a:endParaRPr>
          </a:p>
          <a:p>
            <a:pPr>
              <a:buNone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518478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0"/>
            <a:ext cx="8858280" cy="6643710"/>
          </a:xfrm>
          <a:ln>
            <a:solidFill>
              <a:schemeClr val="accent2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>
              <a:buNone/>
            </a:pPr>
            <a:endParaRPr lang="fr-FR" sz="2400" dirty="0"/>
          </a:p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fr-FR" sz="3200" b="1" dirty="0">
                <a:solidFill>
                  <a:srgbClr val="0070C0"/>
                </a:solidFill>
              </a:rPr>
              <a:t>Les objectifs principaux :</a:t>
            </a:r>
          </a:p>
          <a:p>
            <a:pPr algn="just">
              <a:buNone/>
            </a:pPr>
            <a:r>
              <a:rPr lang="fr-FR" sz="2400" dirty="0"/>
              <a:t>	</a:t>
            </a:r>
            <a:endParaRPr lang="fr-FR" sz="3400" dirty="0"/>
          </a:p>
          <a:p>
            <a:pPr algn="just">
              <a:buFont typeface="Wingdings" pitchFamily="2" charset="2"/>
              <a:buChar char="q"/>
            </a:pPr>
            <a:r>
              <a:rPr lang="fr-FR" sz="2400" dirty="0"/>
              <a:t>Construire le projet personnel d’orientation afin d’obtenir une orientation choisie et réussie par : </a:t>
            </a:r>
          </a:p>
          <a:p>
            <a:pPr marL="1431925" lvl="4" indent="-184150" algn="just">
              <a:buFont typeface="Wingdings" pitchFamily="2" charset="2"/>
              <a:buChar char="ü"/>
            </a:pPr>
            <a:r>
              <a:rPr lang="fr-FR" sz="2400" dirty="0"/>
              <a:t> Des activités de découverte professionnelle</a:t>
            </a:r>
          </a:p>
          <a:p>
            <a:pPr marL="1431925" lvl="4" indent="-184150" algn="just">
              <a:buFont typeface="Wingdings" pitchFamily="2" charset="2"/>
              <a:buChar char="ü"/>
            </a:pPr>
            <a:r>
              <a:rPr lang="fr-FR" sz="2400" dirty="0"/>
              <a:t> Des périodes de stages</a:t>
            </a:r>
          </a:p>
          <a:p>
            <a:pPr marL="1431925" lvl="4" indent="-184150" algn="just">
              <a:buFont typeface="Wingdings" pitchFamily="2" charset="2"/>
              <a:buChar char="ü"/>
            </a:pPr>
            <a:r>
              <a:rPr lang="fr-FR" sz="2400" dirty="0"/>
              <a:t> Des entretiens avec une conseillère d’orientation</a:t>
            </a:r>
          </a:p>
          <a:p>
            <a:pPr marL="354013" lvl="4" indent="-265113" algn="just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sz="2400" dirty="0"/>
              <a:t> L’obtention du DNB série professionnelle</a:t>
            </a:r>
          </a:p>
          <a:p>
            <a:pPr marL="360363" lvl="4" indent="-271463" algn="just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sz="2400" dirty="0"/>
              <a:t> La validation du palier 3 du socle commun de Connaissances, </a:t>
            </a:r>
          </a:p>
          <a:p>
            <a:pPr marL="88900" lvl="4" indent="0" algn="just">
              <a:buClr>
                <a:schemeClr val="accent1"/>
              </a:buClr>
              <a:buNone/>
            </a:pPr>
            <a:r>
              <a:rPr lang="fr-FR" sz="2400" dirty="0"/>
              <a:t>    de Compétences et de Culture (LCCC).</a:t>
            </a:r>
          </a:p>
          <a:p>
            <a:pPr marL="88900" lvl="4" indent="0" algn="just">
              <a:buClr>
                <a:schemeClr val="accent1"/>
              </a:buClr>
              <a:buNone/>
            </a:pPr>
            <a:endParaRPr lang="fr-FR" sz="2400" dirty="0"/>
          </a:p>
          <a:p>
            <a:pPr marL="360363" lvl="4" indent="-271463" algn="just">
              <a:buClr>
                <a:schemeClr val="accent1"/>
              </a:buClr>
              <a:buFont typeface="Wingdings" pitchFamily="2" charset="2"/>
              <a:buChar char="q"/>
            </a:pPr>
            <a:r>
              <a:rPr lang="fr-FR" sz="2400" dirty="0"/>
              <a:t> La validation des diverses certifications : ASSR2, PIX, </a:t>
            </a:r>
            <a:r>
              <a:rPr lang="fr-FR" sz="2400" dirty="0" err="1"/>
              <a:t>Evalang</a:t>
            </a:r>
            <a:r>
              <a:rPr lang="fr-FR" sz="2400" dirty="0"/>
              <a:t>, PSC1</a:t>
            </a:r>
          </a:p>
          <a:p>
            <a:pPr marL="88900" lvl="4" indent="0" algn="just">
              <a:buClr>
                <a:schemeClr val="accent1"/>
              </a:buClr>
              <a:buNone/>
            </a:pPr>
            <a:endParaRPr lang="fr-FR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785794"/>
            <a:ext cx="8643998" cy="5667542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 fontScale="77500" lnSpcReduction="20000"/>
          </a:bodyPr>
          <a:lstStyle/>
          <a:p>
            <a:pPr algn="just">
              <a:spcBef>
                <a:spcPts val="0"/>
              </a:spcBef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fr-FR" sz="4100" b="1" dirty="0">
                <a:solidFill>
                  <a:srgbClr val="0070C0"/>
                </a:solidFill>
              </a:rPr>
              <a:t> Le programme de la formation :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endParaRPr lang="fr-F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 indent="-11113" algn="just">
              <a:spcBef>
                <a:spcPts val="0"/>
              </a:spcBef>
              <a:buNone/>
            </a:pPr>
            <a:r>
              <a:rPr lang="fr-FR" sz="3400" dirty="0">
                <a:latin typeface="+mj-lt"/>
              </a:rPr>
              <a:t>Les enseignements obligatoires sont les mêmes qu’en collège, seuls les enseignements optionnels ont été modifiés afin d’intégrer le module de découverte professionnelle.</a:t>
            </a:r>
          </a:p>
          <a:p>
            <a:pPr>
              <a:buNone/>
            </a:pPr>
            <a:endParaRPr lang="fr-FR" sz="2400" dirty="0">
              <a:latin typeface="+mj-lt"/>
            </a:endParaRPr>
          </a:p>
          <a:p>
            <a:pPr marL="547688" indent="-11113">
              <a:lnSpc>
                <a:spcPct val="120000"/>
              </a:lnSpc>
              <a:buFont typeface="Wingdings" pitchFamily="2" charset="2"/>
              <a:buChar char="Ø"/>
            </a:pPr>
            <a:r>
              <a:rPr lang="fr-FR" sz="3100" dirty="0">
                <a:latin typeface="+mj-lt"/>
              </a:rPr>
              <a:t> 23 hebdomadaires d’enseignements disciplinaires d’enseignement général</a:t>
            </a:r>
          </a:p>
          <a:p>
            <a:pPr marL="547688" indent="-11113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fr-FR" sz="3100" dirty="0">
                <a:latin typeface="+mj-lt"/>
              </a:rPr>
              <a:t>2h hebdomadaires de consolidation en français et mathématiques</a:t>
            </a:r>
          </a:p>
          <a:p>
            <a:pPr marL="547688" indent="-11113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fr-FR" sz="3100" dirty="0">
                <a:latin typeface="+mj-lt"/>
              </a:rPr>
              <a:t>180h heures annuelles consacrées à la découverte professionnelle, des métiers et des formations </a:t>
            </a:r>
            <a:r>
              <a:rPr lang="fr-FR" sz="3100" dirty="0" err="1">
                <a:latin typeface="+mj-lt"/>
              </a:rPr>
              <a:t>professionnlles</a:t>
            </a:r>
            <a:endParaRPr lang="fr-FR" sz="3100" dirty="0">
              <a:latin typeface="+mj-lt"/>
            </a:endParaRPr>
          </a:p>
          <a:p>
            <a:pPr marL="547688" indent="-11113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fr-FR" sz="3100" dirty="0">
                <a:latin typeface="+mj-lt"/>
              </a:rPr>
              <a:t> Stage de découverte : 3 semaines en entreprise (3 fois une semaine)</a:t>
            </a:r>
          </a:p>
          <a:p>
            <a:pPr marL="547688" indent="-11113" algn="just">
              <a:lnSpc>
                <a:spcPct val="120000"/>
              </a:lnSpc>
              <a:buFont typeface="Wingdings" pitchFamily="2" charset="2"/>
              <a:buChar char="Ø"/>
            </a:pPr>
            <a:endParaRPr lang="fr-FR" sz="3100" dirty="0">
              <a:latin typeface="+mj-lt"/>
            </a:endParaRPr>
          </a:p>
          <a:p>
            <a:pPr>
              <a:buNone/>
            </a:pPr>
            <a:endParaRPr lang="fr-FR" sz="24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560" y="105286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fr-FR" sz="3200" b="1" dirty="0">
                <a:solidFill>
                  <a:srgbClr val="0070C0"/>
                </a:solidFill>
              </a:rPr>
              <a:t> Les enseignements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630AE01-B2C8-4654-ABA6-EC7765494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659237"/>
            <a:ext cx="6336704" cy="60934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285728"/>
            <a:ext cx="8143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fr-FR" sz="3200" b="1" dirty="0">
                <a:solidFill>
                  <a:srgbClr val="0070C0"/>
                </a:solidFill>
              </a:rPr>
              <a:t> Comment s’orienter en classe 3</a:t>
            </a:r>
            <a:r>
              <a:rPr lang="fr-FR" sz="3200" b="1" baseline="30000" dirty="0">
                <a:solidFill>
                  <a:srgbClr val="0070C0"/>
                </a:solidFill>
              </a:rPr>
              <a:t>ème</a:t>
            </a:r>
            <a:r>
              <a:rPr lang="fr-FR" sz="3200" b="1" dirty="0">
                <a:solidFill>
                  <a:srgbClr val="0070C0"/>
                </a:solidFill>
              </a:rPr>
              <a:t> </a:t>
            </a:r>
            <a:r>
              <a:rPr lang="fr-FR" sz="3200" b="1" dirty="0" err="1">
                <a:solidFill>
                  <a:srgbClr val="0070C0"/>
                </a:solidFill>
              </a:rPr>
              <a:t>PrépaMétiers</a:t>
            </a:r>
            <a:r>
              <a:rPr lang="fr-FR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Cette filière est présente dans des lycées professionnels.</a:t>
            </a:r>
          </a:p>
          <a:p>
            <a:r>
              <a:rPr lang="fr-FR" dirty="0"/>
              <a:t>Un dossier à compléter par établissement demandé.</a:t>
            </a:r>
          </a:p>
          <a:p>
            <a:r>
              <a:rPr lang="fr-FR" dirty="0"/>
              <a:t>Lettre de motivation</a:t>
            </a:r>
          </a:p>
          <a:p>
            <a:r>
              <a:rPr lang="fr-FR" dirty="0"/>
              <a:t>Avis du chef d’établissement, de la </a:t>
            </a:r>
            <a:r>
              <a:rPr lang="fr-FR" dirty="0" err="1"/>
              <a:t>psyEn</a:t>
            </a:r>
            <a:r>
              <a:rPr lang="fr-FR" dirty="0"/>
              <a:t>, du professeur principal et de la CPE.</a:t>
            </a:r>
          </a:p>
          <a:p>
            <a:r>
              <a:rPr lang="fr-FR" dirty="0"/>
              <a:t>Commission d’admission.</a:t>
            </a:r>
          </a:p>
          <a:p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285728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fr-FR" sz="3200" b="1" dirty="0">
                <a:solidFill>
                  <a:srgbClr val="0070C0"/>
                </a:solidFill>
              </a:rPr>
              <a:t> Calendrier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765176"/>
          </a:xfrm>
        </p:spPr>
        <p:txBody>
          <a:bodyPr>
            <a:normAutofit/>
          </a:bodyPr>
          <a:lstStyle/>
          <a:p>
            <a:r>
              <a:rPr lang="fr-FR" dirty="0"/>
              <a:t>Du 7 avril au 23 mai : constitution des dossiers de candidatures</a:t>
            </a:r>
          </a:p>
          <a:p>
            <a:r>
              <a:rPr lang="fr-FR" dirty="0"/>
              <a:t>10 juin :  réponse d’affectation</a:t>
            </a:r>
          </a:p>
          <a:p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285728"/>
            <a:ext cx="33524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srgbClr val="0070C0"/>
              </a:buClr>
              <a:buFont typeface="Wingdings" pitchFamily="2" charset="2"/>
              <a:buChar char="v"/>
            </a:pPr>
            <a:r>
              <a:rPr lang="fr-FR" sz="3200" b="1" dirty="0">
                <a:solidFill>
                  <a:srgbClr val="0070C0"/>
                </a:solidFill>
              </a:rPr>
              <a:t> Les lycées       d’accueil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78B275F-6793-468E-BCAC-94062D354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0"/>
            <a:ext cx="4657725" cy="6400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 txBox="1">
            <a:spLocks noChangeArrowheads="1"/>
          </p:cNvSpPr>
          <p:nvPr/>
        </p:nvSpPr>
        <p:spPr>
          <a:xfrm>
            <a:off x="428625" y="214313"/>
            <a:ext cx="8226425" cy="714375"/>
          </a:xfrm>
          <a:prstGeom prst="rect">
            <a:avLst/>
          </a:prstGeom>
        </p:spPr>
        <p:txBody>
          <a:bodyPr vert="horz" anchor="ctr" anchorCtr="1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all" normalizeH="0" baseline="0" noProof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Poursuite d’études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57157" y="2071678"/>
            <a:ext cx="4214843" cy="321471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fr-FR" b="1" dirty="0">
                <a:ln/>
                <a:solidFill>
                  <a:srgbClr val="FF0000"/>
                </a:solidFill>
              </a:rPr>
              <a:t>FORMATION INITIALE</a:t>
            </a:r>
          </a:p>
        </p:txBody>
      </p:sp>
      <p:pic>
        <p:nvPicPr>
          <p:cNvPr id="5" name="Rectangle 6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060848"/>
            <a:ext cx="3596704" cy="32754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ctangle 74"/>
          <p:cNvSpPr>
            <a:spLocks noChangeArrowheads="1"/>
          </p:cNvSpPr>
          <p:nvPr/>
        </p:nvSpPr>
        <p:spPr bwMode="auto">
          <a:xfrm>
            <a:off x="2555776" y="1052736"/>
            <a:ext cx="3857625" cy="642938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fr-FR" sz="2800" dirty="0"/>
              <a:t>3</a:t>
            </a:r>
            <a:r>
              <a:rPr lang="fr-FR" sz="2800" baseline="30000" dirty="0"/>
              <a:t>ème</a:t>
            </a:r>
            <a:r>
              <a:rPr lang="fr-FR" sz="2800" dirty="0"/>
              <a:t> </a:t>
            </a:r>
            <a:r>
              <a:rPr lang="fr-FR" sz="2800" dirty="0" err="1"/>
              <a:t>Prèpa</a:t>
            </a:r>
            <a:r>
              <a:rPr lang="fr-FR" sz="2800" dirty="0"/>
              <a:t> Métiers</a:t>
            </a:r>
          </a:p>
        </p:txBody>
      </p:sp>
      <p:sp>
        <p:nvSpPr>
          <p:cNvPr id="7" name="Rectangle 77"/>
          <p:cNvSpPr>
            <a:spLocks noChangeArrowheads="1"/>
          </p:cNvSpPr>
          <p:nvPr/>
        </p:nvSpPr>
        <p:spPr bwMode="auto">
          <a:xfrm>
            <a:off x="3357563" y="2857500"/>
            <a:ext cx="1057275" cy="10715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fr-FR" sz="1600"/>
              <a:t>BAC</a:t>
            </a:r>
          </a:p>
          <a:p>
            <a:pPr algn="ctr" eaLnBrk="0" hangingPunct="0"/>
            <a:r>
              <a:rPr lang="fr-FR" sz="1600"/>
              <a:t>Pro </a:t>
            </a:r>
          </a:p>
          <a:p>
            <a:pPr algn="ctr" eaLnBrk="0" hangingPunct="0"/>
            <a:r>
              <a:rPr lang="fr-FR" sz="1600"/>
              <a:t>3 ans</a:t>
            </a:r>
          </a:p>
        </p:txBody>
      </p:sp>
      <p:sp>
        <p:nvSpPr>
          <p:cNvPr id="8" name="Rectangle 78"/>
          <p:cNvSpPr>
            <a:spLocks noChangeArrowheads="1"/>
          </p:cNvSpPr>
          <p:nvPr/>
        </p:nvSpPr>
        <p:spPr bwMode="auto">
          <a:xfrm>
            <a:off x="571500" y="2928938"/>
            <a:ext cx="1143000" cy="10001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fr-FR" sz="1600"/>
          </a:p>
          <a:p>
            <a:pPr algn="ctr" eaLnBrk="0" hangingPunct="0"/>
            <a:r>
              <a:rPr lang="fr-FR" sz="1600"/>
              <a:t>CAP</a:t>
            </a:r>
          </a:p>
          <a:p>
            <a:pPr algn="ctr" eaLnBrk="0" hangingPunct="0"/>
            <a:r>
              <a:rPr lang="fr-FR" sz="1600"/>
              <a:t>2 ans</a:t>
            </a:r>
          </a:p>
          <a:p>
            <a:pPr eaLnBrk="0" hangingPunct="0"/>
            <a:endParaRPr lang="fr-FR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642938" y="5857875"/>
            <a:ext cx="7858125" cy="714375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fr-FR" sz="2400" b="1">
                <a:solidFill>
                  <a:srgbClr val="002060"/>
                </a:solidFill>
              </a:rPr>
              <a:t>Vie active</a:t>
            </a:r>
          </a:p>
        </p:txBody>
      </p:sp>
      <p:sp>
        <p:nvSpPr>
          <p:cNvPr id="10" name="Rectangle 81"/>
          <p:cNvSpPr>
            <a:spLocks noChangeArrowheads="1"/>
          </p:cNvSpPr>
          <p:nvPr/>
        </p:nvSpPr>
        <p:spPr bwMode="auto">
          <a:xfrm>
            <a:off x="3071813" y="4286250"/>
            <a:ext cx="1000125" cy="78581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fr-FR" sz="1600"/>
          </a:p>
          <a:p>
            <a:pPr eaLnBrk="0" hangingPunct="0"/>
            <a:r>
              <a:rPr lang="fr-FR" sz="1600"/>
              <a:t>BTS etc</a:t>
            </a:r>
          </a:p>
        </p:txBody>
      </p:sp>
      <p:cxnSp>
        <p:nvCxnSpPr>
          <p:cNvPr id="11" name="Connecteur droit avec flèche 83"/>
          <p:cNvCxnSpPr>
            <a:cxnSpLocks noChangeShapeType="1"/>
            <a:endCxn id="4" idx="0"/>
          </p:cNvCxnSpPr>
          <p:nvPr/>
        </p:nvCxnSpPr>
        <p:spPr bwMode="auto">
          <a:xfrm rot="10800000" flipV="1">
            <a:off x="2463800" y="1643063"/>
            <a:ext cx="536575" cy="42862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2" name="Connecteur droit avec flèche 85"/>
          <p:cNvCxnSpPr>
            <a:cxnSpLocks noChangeShapeType="1"/>
          </p:cNvCxnSpPr>
          <p:nvPr/>
        </p:nvCxnSpPr>
        <p:spPr bwMode="auto">
          <a:xfrm>
            <a:off x="5500688" y="1643063"/>
            <a:ext cx="1015528" cy="417785"/>
          </a:xfrm>
          <a:prstGeom prst="straightConnector1">
            <a:avLst/>
          </a:prstGeom>
          <a:noFill/>
          <a:ln w="38100" algn="ctr">
            <a:solidFill>
              <a:srgbClr val="FB0D1E"/>
            </a:solidFill>
            <a:round/>
            <a:headEnd/>
            <a:tailEnd type="arrow" w="med" len="med"/>
          </a:ln>
        </p:spPr>
      </p:cxnSp>
      <p:cxnSp>
        <p:nvCxnSpPr>
          <p:cNvPr id="13" name="Connecteur droit avec flèche 121"/>
          <p:cNvCxnSpPr>
            <a:cxnSpLocks noChangeShapeType="1"/>
          </p:cNvCxnSpPr>
          <p:nvPr/>
        </p:nvCxnSpPr>
        <p:spPr bwMode="auto">
          <a:xfrm rot="5400000">
            <a:off x="3392487" y="4894263"/>
            <a:ext cx="1928813" cy="1588"/>
          </a:xfrm>
          <a:prstGeom prst="straightConnector1">
            <a:avLst/>
          </a:prstGeom>
          <a:noFill/>
          <a:ln w="28575" algn="ctr">
            <a:solidFill>
              <a:srgbClr val="FFFF00"/>
            </a:solidFill>
            <a:round/>
            <a:headEnd/>
            <a:tailEnd type="arrow" w="med" len="med"/>
          </a:ln>
        </p:spPr>
      </p:cxnSp>
      <p:sp>
        <p:nvSpPr>
          <p:cNvPr id="14" name="Rectangle 129"/>
          <p:cNvSpPr>
            <a:spLocks noChangeArrowheads="1"/>
          </p:cNvSpPr>
          <p:nvPr/>
        </p:nvSpPr>
        <p:spPr bwMode="auto">
          <a:xfrm>
            <a:off x="5072063" y="2857500"/>
            <a:ext cx="1285875" cy="64293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fr-FR" sz="1600"/>
              <a:t>CAP</a:t>
            </a:r>
          </a:p>
          <a:p>
            <a:pPr algn="ctr" eaLnBrk="0" hangingPunct="0"/>
            <a:r>
              <a:rPr lang="fr-FR" sz="1600"/>
              <a:t>2 ans</a:t>
            </a:r>
          </a:p>
          <a:p>
            <a:pPr eaLnBrk="0" hangingPunct="0"/>
            <a:endParaRPr lang="fr-FR"/>
          </a:p>
        </p:txBody>
      </p:sp>
      <p:sp>
        <p:nvSpPr>
          <p:cNvPr id="15" name="Rectangle 133"/>
          <p:cNvSpPr>
            <a:spLocks noChangeArrowheads="1"/>
          </p:cNvSpPr>
          <p:nvPr/>
        </p:nvSpPr>
        <p:spPr bwMode="auto">
          <a:xfrm>
            <a:off x="6929438" y="2857500"/>
            <a:ext cx="1214437" cy="64293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fr-FR" sz="1600"/>
              <a:t>BAC </a:t>
            </a:r>
          </a:p>
          <a:p>
            <a:pPr algn="ctr" eaLnBrk="0" hangingPunct="0"/>
            <a:r>
              <a:rPr lang="fr-FR" sz="1600"/>
              <a:t>3ans</a:t>
            </a:r>
          </a:p>
        </p:txBody>
      </p:sp>
      <p:sp>
        <p:nvSpPr>
          <p:cNvPr id="16" name="Rectangle 137"/>
          <p:cNvSpPr>
            <a:spLocks noChangeArrowheads="1"/>
          </p:cNvSpPr>
          <p:nvPr/>
        </p:nvSpPr>
        <p:spPr bwMode="auto">
          <a:xfrm>
            <a:off x="5715000" y="4643438"/>
            <a:ext cx="1500188" cy="5000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fr-FR" sz="1600"/>
          </a:p>
          <a:p>
            <a:pPr algn="ctr" eaLnBrk="0" hangingPunct="0"/>
            <a:r>
              <a:rPr lang="fr-FR" sz="1600"/>
              <a:t>BTS etc</a:t>
            </a:r>
          </a:p>
        </p:txBody>
      </p:sp>
      <p:cxnSp>
        <p:nvCxnSpPr>
          <p:cNvPr id="17" name="Connecteur droit avec flèche 138"/>
          <p:cNvCxnSpPr>
            <a:cxnSpLocks noChangeShapeType="1"/>
          </p:cNvCxnSpPr>
          <p:nvPr/>
        </p:nvCxnSpPr>
        <p:spPr bwMode="auto">
          <a:xfrm rot="16200000" flipH="1">
            <a:off x="4107656" y="4679157"/>
            <a:ext cx="2357437" cy="0"/>
          </a:xfrm>
          <a:prstGeom prst="straightConnector1">
            <a:avLst/>
          </a:prstGeom>
          <a:noFill/>
          <a:ln w="28575" algn="ctr">
            <a:solidFill>
              <a:srgbClr val="FFFF00"/>
            </a:solidFill>
            <a:round/>
            <a:headEnd/>
            <a:tailEnd type="arrow" w="med" len="med"/>
          </a:ln>
        </p:spPr>
      </p:cxnSp>
      <p:cxnSp>
        <p:nvCxnSpPr>
          <p:cNvPr id="18" name="Connecteur droit avec flèche 141"/>
          <p:cNvCxnSpPr>
            <a:cxnSpLocks noChangeShapeType="1"/>
          </p:cNvCxnSpPr>
          <p:nvPr/>
        </p:nvCxnSpPr>
        <p:spPr bwMode="auto">
          <a:xfrm rot="16200000" flipH="1">
            <a:off x="6607969" y="4679157"/>
            <a:ext cx="2357437" cy="0"/>
          </a:xfrm>
          <a:prstGeom prst="straightConnector1">
            <a:avLst/>
          </a:prstGeom>
          <a:noFill/>
          <a:ln w="28575" algn="ctr">
            <a:solidFill>
              <a:srgbClr val="FFFF00"/>
            </a:solidFill>
            <a:round/>
            <a:headEnd/>
            <a:tailEnd type="arrow" w="med" len="med"/>
          </a:ln>
        </p:spPr>
      </p:cxnSp>
      <p:cxnSp>
        <p:nvCxnSpPr>
          <p:cNvPr id="19" name="Connecteur droit avec flèche 145"/>
          <p:cNvCxnSpPr>
            <a:cxnSpLocks noChangeShapeType="1"/>
          </p:cNvCxnSpPr>
          <p:nvPr/>
        </p:nvCxnSpPr>
        <p:spPr bwMode="auto">
          <a:xfrm rot="16200000" flipH="1">
            <a:off x="6286500" y="5500688"/>
            <a:ext cx="714375" cy="0"/>
          </a:xfrm>
          <a:prstGeom prst="straightConnector1">
            <a:avLst/>
          </a:prstGeom>
          <a:noFill/>
          <a:ln w="28575" algn="ctr">
            <a:solidFill>
              <a:srgbClr val="FFFF00"/>
            </a:solidFill>
            <a:round/>
            <a:headEnd/>
            <a:tailEnd type="arrow" w="med" len="med"/>
          </a:ln>
        </p:spPr>
      </p:cxnSp>
      <p:cxnSp>
        <p:nvCxnSpPr>
          <p:cNvPr id="20" name="Connecteur droit avec flèche 151"/>
          <p:cNvCxnSpPr>
            <a:cxnSpLocks noChangeShapeType="1"/>
          </p:cNvCxnSpPr>
          <p:nvPr/>
        </p:nvCxnSpPr>
        <p:spPr bwMode="auto">
          <a:xfrm rot="5400000">
            <a:off x="3358356" y="4071144"/>
            <a:ext cx="428625" cy="1588"/>
          </a:xfrm>
          <a:prstGeom prst="straightConnector1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arrow" w="med" len="med"/>
          </a:ln>
        </p:spPr>
      </p:cxnSp>
      <p:cxnSp>
        <p:nvCxnSpPr>
          <p:cNvPr id="21" name="Connecteur droit avec flèche 157"/>
          <p:cNvCxnSpPr>
            <a:cxnSpLocks noChangeShapeType="1"/>
          </p:cNvCxnSpPr>
          <p:nvPr/>
        </p:nvCxnSpPr>
        <p:spPr bwMode="auto">
          <a:xfrm>
            <a:off x="6429375" y="3214688"/>
            <a:ext cx="500063" cy="1587"/>
          </a:xfrm>
          <a:prstGeom prst="straightConnector1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arrow" w="med" len="med"/>
          </a:ln>
        </p:spPr>
      </p:cxnSp>
      <p:cxnSp>
        <p:nvCxnSpPr>
          <p:cNvPr id="22" name="Connecteur droit avec flèche 158"/>
          <p:cNvCxnSpPr>
            <a:cxnSpLocks noChangeShapeType="1"/>
          </p:cNvCxnSpPr>
          <p:nvPr/>
        </p:nvCxnSpPr>
        <p:spPr bwMode="auto">
          <a:xfrm rot="5400000">
            <a:off x="6430169" y="3928269"/>
            <a:ext cx="1214437" cy="358775"/>
          </a:xfrm>
          <a:prstGeom prst="straightConnector1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arrow" w="med" len="med"/>
          </a:ln>
        </p:spPr>
      </p:cxnSp>
      <p:cxnSp>
        <p:nvCxnSpPr>
          <p:cNvPr id="23" name="Connecteur droit avec flèche 157"/>
          <p:cNvCxnSpPr>
            <a:cxnSpLocks noChangeShapeType="1"/>
            <a:stCxn id="8" idx="3"/>
            <a:endCxn id="7" idx="1"/>
          </p:cNvCxnSpPr>
          <p:nvPr/>
        </p:nvCxnSpPr>
        <p:spPr bwMode="auto">
          <a:xfrm flipV="1">
            <a:off x="1714500" y="3393282"/>
            <a:ext cx="1643063" cy="35719"/>
          </a:xfrm>
          <a:prstGeom prst="straightConnector1">
            <a:avLst/>
          </a:prstGeom>
          <a:noFill/>
          <a:ln w="28575" algn="ctr">
            <a:solidFill>
              <a:srgbClr val="92D050"/>
            </a:solidFill>
            <a:round/>
            <a:headEnd/>
            <a:tailEnd type="arrow" w="med" len="med"/>
          </a:ln>
        </p:spPr>
      </p:cxnSp>
      <p:sp>
        <p:nvSpPr>
          <p:cNvPr id="2" name="Rectangle 1"/>
          <p:cNvSpPr/>
          <p:nvPr/>
        </p:nvSpPr>
        <p:spPr>
          <a:xfrm>
            <a:off x="6372200" y="2132856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fr-FR" b="1" dirty="0">
                <a:ln/>
                <a:solidFill>
                  <a:srgbClr val="FF0000"/>
                </a:solidFill>
              </a:rPr>
              <a:t>CFA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2956</TotalTime>
  <Words>457</Words>
  <Application>Microsoft Office PowerPoint</Application>
  <PresentationFormat>Affichage à l'écran (4:3)</PresentationFormat>
  <Paragraphs>71</Paragraphs>
  <Slides>10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Calibri</vt:lpstr>
      <vt:lpstr>Gill Sans MT</vt:lpstr>
      <vt:lpstr>Verdana</vt:lpstr>
      <vt:lpstr>Wingdings</vt:lpstr>
      <vt:lpstr>Wingdings 2</vt:lpstr>
      <vt:lpstr>Solstice</vt:lpstr>
      <vt:lpstr>Qu’est-ce que la 3ème PrépaMétiers 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</dc:title>
  <dc:creator>magalie chaumette</dc:creator>
  <cp:lastModifiedBy>admin</cp:lastModifiedBy>
  <cp:revision>405</cp:revision>
  <dcterms:modified xsi:type="dcterms:W3CDTF">2025-03-28T10:08:14Z</dcterms:modified>
</cp:coreProperties>
</file>